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Arial Bold" panose="020B0704020202020204" pitchFamily="34" charset="0"/>
      <p:regular r:id="rId8"/>
      <p:bold r:id="rId9"/>
    </p:embeddedFont>
    <p:embeddedFont>
      <p:font typeface="Arimo" panose="020B0604020202020204" charset="0"/>
      <p:regular r:id="rId10"/>
    </p:embeddedFont>
    <p:embeddedFont>
      <p:font typeface="Arimo Bold" panose="020B0604020202020204" charset="0"/>
      <p:regular r:id="rId11"/>
    </p:embeddedFont>
    <p:embeddedFont>
      <p:font typeface="Calibri" panose="020F0502020204030204" pitchFamily="34" charset="0"/>
      <p:regular r:id="rId12"/>
      <p:bold r:id="rId13"/>
      <p:italic r:id="rId14"/>
      <p:boldItalic r:id="rId15"/>
    </p:embeddedFont>
    <p:embeddedFont>
      <p:font typeface="Garamond Bold" panose="02020804030307010803" pitchFamily="18" charset="0"/>
      <p:regular r:id="rId16"/>
      <p:bold r:id="rId17"/>
    </p:embeddedFont>
    <p:embeddedFont>
      <p:font typeface="Times New Roman Bold" panose="02020803070505020304" pitchFamily="18"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22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tableStyles" Target="tableStyle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8.png"/><Relationship Id="rId2" Type="http://schemas.openxmlformats.org/officeDocument/2006/relationships/image" Target="../media/image4.pn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4.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5.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8.png"/><Relationship Id="rId7"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80433" y="1693748"/>
            <a:ext cx="6957907" cy="7732451"/>
          </a:xfrm>
          <a:custGeom>
            <a:avLst/>
            <a:gdLst/>
            <a:ahLst/>
            <a:cxnLst/>
            <a:rect l="l" t="t" r="r" b="b"/>
            <a:pathLst>
              <a:path w="6957907" h="7732451">
                <a:moveTo>
                  <a:pt x="0" y="0"/>
                </a:moveTo>
                <a:lnTo>
                  <a:pt x="6957908" y="0"/>
                </a:lnTo>
                <a:lnTo>
                  <a:pt x="6957908" y="7732450"/>
                </a:lnTo>
                <a:lnTo>
                  <a:pt x="0" y="77324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748545" y="3427746"/>
            <a:ext cx="4805264" cy="5139356"/>
            <a:chOff x="0" y="0"/>
            <a:chExt cx="6407018" cy="6852474"/>
          </a:xfrm>
        </p:grpSpPr>
        <p:sp>
          <p:nvSpPr>
            <p:cNvPr id="4" name="Freeform 4"/>
            <p:cNvSpPr/>
            <p:nvPr/>
          </p:nvSpPr>
          <p:spPr>
            <a:xfrm>
              <a:off x="0" y="0"/>
              <a:ext cx="6407023" cy="6852412"/>
            </a:xfrm>
            <a:custGeom>
              <a:avLst/>
              <a:gdLst/>
              <a:ahLst/>
              <a:cxnLst/>
              <a:rect l="l" t="t" r="r" b="b"/>
              <a:pathLst>
                <a:path w="6407023" h="6852412">
                  <a:moveTo>
                    <a:pt x="0" y="0"/>
                  </a:moveTo>
                  <a:lnTo>
                    <a:pt x="6407023" y="0"/>
                  </a:lnTo>
                  <a:lnTo>
                    <a:pt x="6407023" y="6852412"/>
                  </a:lnTo>
                  <a:lnTo>
                    <a:pt x="0" y="6852412"/>
                  </a:lnTo>
                  <a:lnTo>
                    <a:pt x="0" y="0"/>
                  </a:lnTo>
                  <a:close/>
                </a:path>
              </a:pathLst>
            </a:custGeom>
            <a:blipFill>
              <a:blip r:embed="rId4"/>
              <a:stretch>
                <a:fillRect r="-149475" b="-1"/>
              </a:stretch>
            </a:blipFill>
          </p:spPr>
        </p:sp>
      </p:grpSp>
      <p:sp>
        <p:nvSpPr>
          <p:cNvPr id="5" name="TextBox 5"/>
          <p:cNvSpPr txBox="1"/>
          <p:nvPr/>
        </p:nvSpPr>
        <p:spPr>
          <a:xfrm>
            <a:off x="1959969" y="923391"/>
            <a:ext cx="12618720" cy="2632710"/>
          </a:xfrm>
          <a:prstGeom prst="rect">
            <a:avLst/>
          </a:prstGeom>
        </p:spPr>
        <p:txBody>
          <a:bodyPr lIns="0" tIns="0" rIns="0" bIns="0" rtlCol="0" anchor="t">
            <a:spAutoFit/>
          </a:bodyPr>
          <a:lstStyle/>
          <a:p>
            <a:pPr algn="ctr">
              <a:lnSpc>
                <a:spcPts val="5759"/>
              </a:lnSpc>
            </a:pPr>
            <a:endParaRPr/>
          </a:p>
          <a:p>
            <a:pPr algn="ctr">
              <a:lnSpc>
                <a:spcPts val="5759"/>
              </a:lnSpc>
            </a:pPr>
            <a:r>
              <a:rPr lang="en-US" sz="4800" b="1">
                <a:solidFill>
                  <a:srgbClr val="000000"/>
                </a:solidFill>
                <a:latin typeface="Times New Roman Bold"/>
                <a:ea typeface="Times New Roman Bold"/>
                <a:cs typeface="Times New Roman Bold"/>
                <a:sym typeface="Times New Roman Bold"/>
              </a:rPr>
              <a:t>TITLE PAGE</a:t>
            </a:r>
          </a:p>
        </p:txBody>
      </p:sp>
      <p:grpSp>
        <p:nvGrpSpPr>
          <p:cNvPr id="6" name="Group 6"/>
          <p:cNvGrpSpPr/>
          <p:nvPr/>
        </p:nvGrpSpPr>
        <p:grpSpPr>
          <a:xfrm>
            <a:off x="496929" y="-790136"/>
            <a:ext cx="15544800" cy="3114675"/>
            <a:chOff x="0" y="0"/>
            <a:chExt cx="20726400" cy="4152900"/>
          </a:xfrm>
        </p:grpSpPr>
        <p:sp>
          <p:nvSpPr>
            <p:cNvPr id="7" name="Freeform 7"/>
            <p:cNvSpPr/>
            <p:nvPr/>
          </p:nvSpPr>
          <p:spPr>
            <a:xfrm>
              <a:off x="0" y="0"/>
              <a:ext cx="20726400" cy="4152900"/>
            </a:xfrm>
            <a:custGeom>
              <a:avLst/>
              <a:gdLst/>
              <a:ahLst/>
              <a:cxnLst/>
              <a:rect l="l" t="t" r="r" b="b"/>
              <a:pathLst>
                <a:path w="20726400" h="4152900">
                  <a:moveTo>
                    <a:pt x="0" y="0"/>
                  </a:moveTo>
                  <a:lnTo>
                    <a:pt x="20726400" y="0"/>
                  </a:lnTo>
                  <a:lnTo>
                    <a:pt x="20726400" y="4152900"/>
                  </a:lnTo>
                  <a:lnTo>
                    <a:pt x="0" y="4152900"/>
                  </a:lnTo>
                  <a:close/>
                </a:path>
              </a:pathLst>
            </a:custGeom>
            <a:solidFill>
              <a:srgbClr val="000000">
                <a:alpha val="0"/>
              </a:srgbClr>
            </a:solidFill>
          </p:spPr>
        </p:sp>
        <p:sp>
          <p:nvSpPr>
            <p:cNvPr id="8" name="TextBox 8"/>
            <p:cNvSpPr txBox="1"/>
            <p:nvPr/>
          </p:nvSpPr>
          <p:spPr>
            <a:xfrm>
              <a:off x="0" y="-19050"/>
              <a:ext cx="20726400" cy="4171950"/>
            </a:xfrm>
            <a:prstGeom prst="rect">
              <a:avLst/>
            </a:prstGeom>
          </p:spPr>
          <p:txBody>
            <a:bodyPr lIns="0" tIns="0" rIns="0" bIns="0" rtlCol="0" anchor="ctr"/>
            <a:lstStyle/>
            <a:p>
              <a:pPr algn="ctr">
                <a:lnSpc>
                  <a:spcPts val="7200"/>
                </a:lnSpc>
              </a:pPr>
              <a:r>
                <a:rPr lang="en-US" sz="6000" b="1">
                  <a:solidFill>
                    <a:srgbClr val="1F497D"/>
                  </a:solidFill>
                  <a:latin typeface="Garamond Bold"/>
                  <a:ea typeface="Garamond Bold"/>
                  <a:cs typeface="Garamond Bold"/>
                  <a:sym typeface="Garamond Bold"/>
                </a:rPr>
                <a:t>SMART INDIA HACKATHON 2025</a:t>
              </a:r>
            </a:p>
          </p:txBody>
        </p:sp>
      </p:grpSp>
      <p:sp>
        <p:nvSpPr>
          <p:cNvPr id="9" name="TextBox 9"/>
          <p:cNvSpPr txBox="1"/>
          <p:nvPr/>
        </p:nvSpPr>
        <p:spPr>
          <a:xfrm>
            <a:off x="496929" y="2186940"/>
            <a:ext cx="15725621" cy="7246023"/>
          </a:xfrm>
          <a:prstGeom prst="rect">
            <a:avLst/>
          </a:prstGeom>
        </p:spPr>
        <p:txBody>
          <a:bodyPr wrap="square" lIns="0" tIns="0" rIns="0" bIns="0" rtlCol="0" anchor="t">
            <a:spAutoFit/>
          </a:bodyPr>
          <a:lstStyle/>
          <a:p>
            <a:pPr algn="l">
              <a:lnSpc>
                <a:spcPts val="3840"/>
              </a:lnSpc>
            </a:pPr>
            <a:endParaRPr dirty="0"/>
          </a:p>
          <a:p>
            <a:pPr marL="690881" lvl="1" indent="-345440" algn="just">
              <a:lnSpc>
                <a:spcPts val="7680"/>
              </a:lnSpc>
              <a:buFont typeface="Arial"/>
              <a:buChar char="•"/>
            </a:pPr>
            <a:r>
              <a:rPr lang="en-US" sz="3200" b="1" dirty="0">
                <a:solidFill>
                  <a:srgbClr val="000000"/>
                </a:solidFill>
                <a:latin typeface="Arial Bold"/>
                <a:ea typeface="Arial Bold"/>
                <a:cs typeface="Arial Bold"/>
                <a:sym typeface="Arial Bold"/>
              </a:rPr>
              <a:t>Problem Statement ID – </a:t>
            </a:r>
            <a:r>
              <a:rPr lang="en-US" sz="3200" dirty="0">
                <a:solidFill>
                  <a:srgbClr val="000000"/>
                </a:solidFill>
                <a:latin typeface="Arial"/>
                <a:ea typeface="Arial"/>
                <a:cs typeface="Arial"/>
                <a:sym typeface="Arial"/>
              </a:rPr>
              <a:t>SIH25080</a:t>
            </a:r>
          </a:p>
          <a:p>
            <a:pPr marL="690881" lvl="1" indent="-345440" algn="just">
              <a:lnSpc>
                <a:spcPts val="7680"/>
              </a:lnSpc>
              <a:buFont typeface="Arial"/>
              <a:buChar char="•"/>
            </a:pPr>
            <a:r>
              <a:rPr lang="en-US" sz="3200" b="1" dirty="0">
                <a:solidFill>
                  <a:srgbClr val="000000"/>
                </a:solidFill>
                <a:latin typeface="Arial Bold"/>
                <a:ea typeface="Arial Bold"/>
                <a:cs typeface="Arial Bold"/>
                <a:sym typeface="Arial Bold"/>
              </a:rPr>
              <a:t>Problem Statement Title - </a:t>
            </a:r>
            <a:r>
              <a:rPr lang="en-IN" sz="3200" dirty="0">
                <a:latin typeface="Arial" panose="020B0604020202020204" pitchFamily="34" charset="0"/>
                <a:cs typeface="Arial" panose="020B0604020202020204" pitchFamily="34" charset="0"/>
              </a:rPr>
              <a:t>AI-Driven Train Induction Planning &amp; Scheduling for Kochi Metro Rail Limited (KMRL)</a:t>
            </a:r>
          </a:p>
          <a:p>
            <a:pPr marL="690881" lvl="1" indent="-345440" algn="just">
              <a:lnSpc>
                <a:spcPts val="7680"/>
              </a:lnSpc>
              <a:buFont typeface="Arial"/>
              <a:buChar char="•"/>
            </a:pPr>
            <a:r>
              <a:rPr lang="en-US" sz="3200" b="1" dirty="0">
                <a:solidFill>
                  <a:srgbClr val="000000"/>
                </a:solidFill>
                <a:latin typeface="Arial Bold"/>
                <a:ea typeface="Arial Bold"/>
                <a:cs typeface="Arial Bold"/>
                <a:sym typeface="Arial Bold"/>
              </a:rPr>
              <a:t>Theme -</a:t>
            </a:r>
            <a:r>
              <a:rPr lang="en-US" sz="3200" dirty="0">
                <a:solidFill>
                  <a:srgbClr val="000000"/>
                </a:solidFill>
                <a:latin typeface="Arial"/>
                <a:ea typeface="Arial"/>
                <a:cs typeface="Arial"/>
                <a:sym typeface="Arial"/>
              </a:rPr>
              <a:t> Transportation &amp; Logistics</a:t>
            </a:r>
          </a:p>
          <a:p>
            <a:pPr marL="579120" lvl="1" indent="-289560" algn="just">
              <a:lnSpc>
                <a:spcPts val="7680"/>
              </a:lnSpc>
              <a:buFont typeface="Arial"/>
              <a:buChar char="•"/>
            </a:pPr>
            <a:r>
              <a:rPr lang="en-US" sz="3200" b="1" dirty="0">
                <a:solidFill>
                  <a:srgbClr val="000000"/>
                </a:solidFill>
                <a:latin typeface="Arial Bold"/>
                <a:ea typeface="Arial Bold"/>
                <a:cs typeface="Arial Bold"/>
                <a:sym typeface="Arial Bold"/>
              </a:rPr>
              <a:t>PS Category - </a:t>
            </a:r>
            <a:r>
              <a:rPr lang="en-US" sz="3200" dirty="0">
                <a:solidFill>
                  <a:srgbClr val="000000"/>
                </a:solidFill>
                <a:latin typeface="Arial"/>
                <a:ea typeface="Arial"/>
                <a:cs typeface="Arial"/>
                <a:sym typeface="Arial"/>
              </a:rPr>
              <a:t>Software</a:t>
            </a:r>
            <a:r>
              <a:rPr lang="en-US" sz="3200" b="1" dirty="0">
                <a:solidFill>
                  <a:srgbClr val="000000"/>
                </a:solidFill>
                <a:latin typeface="Arial Bold"/>
                <a:ea typeface="Arial Bold"/>
                <a:cs typeface="Arial Bold"/>
                <a:sym typeface="Arial Bold"/>
              </a:rPr>
              <a:t> </a:t>
            </a:r>
          </a:p>
          <a:p>
            <a:pPr marL="579120" lvl="1" indent="-289560" algn="just">
              <a:lnSpc>
                <a:spcPts val="7680"/>
              </a:lnSpc>
              <a:buFont typeface="Arial"/>
              <a:buChar char="•"/>
            </a:pPr>
            <a:r>
              <a:rPr lang="en-US" sz="3200" b="1" dirty="0">
                <a:solidFill>
                  <a:srgbClr val="000000"/>
                </a:solidFill>
                <a:latin typeface="Arial Bold"/>
                <a:ea typeface="Arial Bold"/>
                <a:cs typeface="Arial Bold"/>
                <a:sym typeface="Arial Bold"/>
              </a:rPr>
              <a:t>Team ID - </a:t>
            </a:r>
          </a:p>
          <a:p>
            <a:pPr marL="579120" lvl="1" indent="-289560" algn="just">
              <a:lnSpc>
                <a:spcPts val="7680"/>
              </a:lnSpc>
              <a:buFont typeface="Arial"/>
              <a:buChar char="•"/>
            </a:pPr>
            <a:r>
              <a:rPr lang="en-US" sz="3200" b="1" dirty="0">
                <a:solidFill>
                  <a:srgbClr val="000000"/>
                </a:solidFill>
                <a:latin typeface="Arial Bold"/>
                <a:ea typeface="Arial Bold"/>
                <a:cs typeface="Arial Bold"/>
                <a:sym typeface="Arial Bold"/>
              </a:rPr>
              <a:t>Team Name (Registered on portal) – </a:t>
            </a:r>
            <a:r>
              <a:rPr lang="en-US" sz="3200" dirty="0">
                <a:solidFill>
                  <a:srgbClr val="000000"/>
                </a:solidFill>
                <a:latin typeface="Arial Bold"/>
                <a:ea typeface="Arial Bold"/>
                <a:cs typeface="Arial Bold"/>
                <a:sym typeface="Arial Bold"/>
              </a:rPr>
              <a:t>Code Blooded</a:t>
            </a:r>
            <a:endParaRPr lang="en-US" sz="3200" dirty="0">
              <a:solidFill>
                <a:srgbClr val="000000"/>
              </a:solidFill>
              <a:latin typeface="Arial"/>
              <a:ea typeface="Arial"/>
              <a:cs typeface="Arial"/>
              <a:sym typeface="Arial"/>
            </a:endParaRPr>
          </a:p>
        </p:txBody>
      </p:sp>
      <p:grpSp>
        <p:nvGrpSpPr>
          <p:cNvPr id="10" name="Group 10"/>
          <p:cNvGrpSpPr/>
          <p:nvPr/>
        </p:nvGrpSpPr>
        <p:grpSpPr>
          <a:xfrm>
            <a:off x="14762049" y="9446"/>
            <a:ext cx="3313680" cy="1684302"/>
            <a:chOff x="0" y="0"/>
            <a:chExt cx="4418240" cy="2245736"/>
          </a:xfrm>
        </p:grpSpPr>
        <p:sp>
          <p:nvSpPr>
            <p:cNvPr id="11" name="Freeform 11"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5"/>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50749" y="532767"/>
            <a:ext cx="9736972" cy="1079042"/>
            <a:chOff x="0" y="0"/>
            <a:chExt cx="12982629" cy="1438723"/>
          </a:xfrm>
        </p:grpSpPr>
        <p:sp>
          <p:nvSpPr>
            <p:cNvPr id="3" name="Freeform 3"/>
            <p:cNvSpPr/>
            <p:nvPr/>
          </p:nvSpPr>
          <p:spPr>
            <a:xfrm>
              <a:off x="0" y="0"/>
              <a:ext cx="12982630" cy="1438723"/>
            </a:xfrm>
            <a:custGeom>
              <a:avLst/>
              <a:gdLst/>
              <a:ahLst/>
              <a:cxnLst/>
              <a:rect l="l" t="t" r="r" b="b"/>
              <a:pathLst>
                <a:path w="12982630" h="1438723">
                  <a:moveTo>
                    <a:pt x="0" y="0"/>
                  </a:moveTo>
                  <a:lnTo>
                    <a:pt x="12982630" y="0"/>
                  </a:lnTo>
                  <a:lnTo>
                    <a:pt x="12982630" y="1438723"/>
                  </a:lnTo>
                  <a:lnTo>
                    <a:pt x="0" y="1438723"/>
                  </a:lnTo>
                  <a:close/>
                </a:path>
              </a:pathLst>
            </a:custGeom>
            <a:solidFill>
              <a:srgbClr val="000000">
                <a:alpha val="0"/>
              </a:srgbClr>
            </a:solidFill>
          </p:spPr>
        </p:sp>
        <p:sp>
          <p:nvSpPr>
            <p:cNvPr id="4" name="TextBox 4"/>
            <p:cNvSpPr txBox="1"/>
            <p:nvPr/>
          </p:nvSpPr>
          <p:spPr>
            <a:xfrm>
              <a:off x="0" y="-19050"/>
              <a:ext cx="12982629" cy="1457773"/>
            </a:xfrm>
            <a:prstGeom prst="rect">
              <a:avLst/>
            </a:prstGeom>
          </p:spPr>
          <p:txBody>
            <a:bodyPr lIns="0" tIns="0" rIns="0" bIns="0" rtlCol="0" anchor="ctr"/>
            <a:lstStyle/>
            <a:p>
              <a:pPr algn="ctr">
                <a:lnSpc>
                  <a:spcPts val="3600"/>
                </a:lnSpc>
              </a:pPr>
              <a:r>
                <a:rPr lang="en-US" sz="3000" b="1">
                  <a:solidFill>
                    <a:srgbClr val="000000"/>
                  </a:solidFill>
                  <a:latin typeface="Arial Bold"/>
                  <a:ea typeface="Arial Bold"/>
                  <a:cs typeface="Arial Bold"/>
                  <a:sym typeface="Arial Bold"/>
                </a:rPr>
                <a:t>Maximizing Section Throughput Using Al-Powered Precise Train Traffic Control</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7" name="Group 7"/>
          <p:cNvGrpSpPr/>
          <p:nvPr/>
        </p:nvGrpSpPr>
        <p:grpSpPr>
          <a:xfrm>
            <a:off x="154658" y="1914804"/>
            <a:ext cx="8536987" cy="4044217"/>
            <a:chOff x="0" y="0"/>
            <a:chExt cx="2248424" cy="1065143"/>
          </a:xfrm>
        </p:grpSpPr>
        <p:sp>
          <p:nvSpPr>
            <p:cNvPr id="8" name="Freeform 8"/>
            <p:cNvSpPr/>
            <p:nvPr/>
          </p:nvSpPr>
          <p:spPr>
            <a:xfrm>
              <a:off x="0" y="0"/>
              <a:ext cx="2248425" cy="1065144"/>
            </a:xfrm>
            <a:custGeom>
              <a:avLst/>
              <a:gdLst/>
              <a:ahLst/>
              <a:cxnLst/>
              <a:rect l="l" t="t" r="r" b="b"/>
              <a:pathLst>
                <a:path w="2248425" h="1065144">
                  <a:moveTo>
                    <a:pt x="0" y="0"/>
                  </a:moveTo>
                  <a:lnTo>
                    <a:pt x="2248425" y="0"/>
                  </a:lnTo>
                  <a:lnTo>
                    <a:pt x="2248425" y="1065144"/>
                  </a:lnTo>
                  <a:lnTo>
                    <a:pt x="0" y="1065144"/>
                  </a:lnTo>
                  <a:close/>
                </a:path>
              </a:pathLst>
            </a:custGeom>
            <a:solidFill>
              <a:srgbClr val="FFFFFF"/>
            </a:solidFill>
            <a:ln w="19050" cap="sq">
              <a:solidFill>
                <a:srgbClr val="000000"/>
              </a:solidFill>
              <a:prstDash val="solid"/>
              <a:miter/>
            </a:ln>
          </p:spPr>
        </p:sp>
        <p:sp>
          <p:nvSpPr>
            <p:cNvPr id="9" name="TextBox 9"/>
            <p:cNvSpPr txBox="1"/>
            <p:nvPr/>
          </p:nvSpPr>
          <p:spPr>
            <a:xfrm>
              <a:off x="0" y="-9525"/>
              <a:ext cx="2248424" cy="1074668"/>
            </a:xfrm>
            <a:prstGeom prst="rect">
              <a:avLst/>
            </a:prstGeom>
          </p:spPr>
          <p:txBody>
            <a:bodyPr lIns="50800" tIns="50800" rIns="50800" bIns="50800" rtlCol="0" anchor="ctr"/>
            <a:lstStyle/>
            <a:p>
              <a:pPr algn="ctr">
                <a:lnSpc>
                  <a:spcPts val="2880"/>
                </a:lnSpc>
              </a:pPr>
              <a:endParaRPr/>
            </a:p>
          </p:txBody>
        </p:sp>
      </p:grpSp>
      <p:sp>
        <p:nvSpPr>
          <p:cNvPr id="10" name="Freeform 10"/>
          <p:cNvSpPr/>
          <p:nvPr/>
        </p:nvSpPr>
        <p:spPr>
          <a:xfrm>
            <a:off x="348245" y="2095247"/>
            <a:ext cx="493891" cy="532889"/>
          </a:xfrm>
          <a:custGeom>
            <a:avLst/>
            <a:gdLst/>
            <a:ahLst/>
            <a:cxnLst/>
            <a:rect l="l" t="t" r="r" b="b"/>
            <a:pathLst>
              <a:path w="493891" h="532889">
                <a:moveTo>
                  <a:pt x="0" y="0"/>
                </a:moveTo>
                <a:lnTo>
                  <a:pt x="493891" y="0"/>
                </a:lnTo>
                <a:lnTo>
                  <a:pt x="493891" y="532889"/>
                </a:lnTo>
                <a:lnTo>
                  <a:pt x="0" y="532889"/>
                </a:lnTo>
                <a:lnTo>
                  <a:pt x="0" y="0"/>
                </a:lnTo>
                <a:close/>
              </a:path>
            </a:pathLst>
          </a:custGeom>
          <a:blipFill>
            <a:blip r:embed="rId3"/>
            <a:stretch>
              <a:fillRect l="-3948" r="-3948"/>
            </a:stretch>
          </a:blipFill>
        </p:spPr>
      </p:sp>
      <p:grpSp>
        <p:nvGrpSpPr>
          <p:cNvPr id="11" name="Group 11"/>
          <p:cNvGrpSpPr/>
          <p:nvPr/>
        </p:nvGrpSpPr>
        <p:grpSpPr>
          <a:xfrm>
            <a:off x="9119234" y="1914804"/>
            <a:ext cx="8956495" cy="4044217"/>
            <a:chOff x="0" y="0"/>
            <a:chExt cx="2358912" cy="1065143"/>
          </a:xfrm>
        </p:grpSpPr>
        <p:sp>
          <p:nvSpPr>
            <p:cNvPr id="12" name="Freeform 12"/>
            <p:cNvSpPr/>
            <p:nvPr/>
          </p:nvSpPr>
          <p:spPr>
            <a:xfrm>
              <a:off x="0" y="0"/>
              <a:ext cx="2358912" cy="1065144"/>
            </a:xfrm>
            <a:custGeom>
              <a:avLst/>
              <a:gdLst/>
              <a:ahLst/>
              <a:cxnLst/>
              <a:rect l="l" t="t" r="r" b="b"/>
              <a:pathLst>
                <a:path w="2358912" h="1065144">
                  <a:moveTo>
                    <a:pt x="0" y="0"/>
                  </a:moveTo>
                  <a:lnTo>
                    <a:pt x="2358912" y="0"/>
                  </a:lnTo>
                  <a:lnTo>
                    <a:pt x="2358912" y="1065144"/>
                  </a:lnTo>
                  <a:lnTo>
                    <a:pt x="0" y="1065144"/>
                  </a:lnTo>
                  <a:close/>
                </a:path>
              </a:pathLst>
            </a:custGeom>
            <a:solidFill>
              <a:srgbClr val="FFFFFF"/>
            </a:solidFill>
            <a:ln w="19050" cap="sq">
              <a:solidFill>
                <a:srgbClr val="000000"/>
              </a:solidFill>
              <a:prstDash val="solid"/>
              <a:miter/>
            </a:ln>
          </p:spPr>
          <p:txBody>
            <a:bodyPr/>
            <a:lstStyle/>
            <a:p>
              <a:endParaRPr lang="en-IN" dirty="0"/>
            </a:p>
          </p:txBody>
        </p:sp>
        <p:sp>
          <p:nvSpPr>
            <p:cNvPr id="13" name="TextBox 13"/>
            <p:cNvSpPr txBox="1"/>
            <p:nvPr/>
          </p:nvSpPr>
          <p:spPr>
            <a:xfrm>
              <a:off x="0" y="-9525"/>
              <a:ext cx="2358912" cy="1074668"/>
            </a:xfrm>
            <a:prstGeom prst="rect">
              <a:avLst/>
            </a:prstGeom>
          </p:spPr>
          <p:txBody>
            <a:bodyPr lIns="50800" tIns="50800" rIns="50800" bIns="50800" rtlCol="0" anchor="ctr"/>
            <a:lstStyle/>
            <a:p>
              <a:pPr algn="ctr">
                <a:lnSpc>
                  <a:spcPts val="2880"/>
                </a:lnSpc>
              </a:pPr>
              <a:endParaRPr/>
            </a:p>
          </p:txBody>
        </p:sp>
      </p:grpSp>
      <p:sp>
        <p:nvSpPr>
          <p:cNvPr id="14" name="Freeform 14"/>
          <p:cNvSpPr/>
          <p:nvPr/>
        </p:nvSpPr>
        <p:spPr>
          <a:xfrm>
            <a:off x="9344911" y="2095247"/>
            <a:ext cx="511680" cy="532889"/>
          </a:xfrm>
          <a:custGeom>
            <a:avLst/>
            <a:gdLst/>
            <a:ahLst/>
            <a:cxnLst/>
            <a:rect l="l" t="t" r="r" b="b"/>
            <a:pathLst>
              <a:path w="511680" h="532889">
                <a:moveTo>
                  <a:pt x="0" y="0"/>
                </a:moveTo>
                <a:lnTo>
                  <a:pt x="511679" y="0"/>
                </a:lnTo>
                <a:lnTo>
                  <a:pt x="511679" y="532889"/>
                </a:lnTo>
                <a:lnTo>
                  <a:pt x="0" y="532889"/>
                </a:lnTo>
                <a:lnTo>
                  <a:pt x="0" y="0"/>
                </a:lnTo>
                <a:close/>
              </a:path>
            </a:pathLst>
          </a:custGeom>
          <a:blipFill>
            <a:blip r:embed="rId4"/>
            <a:stretch>
              <a:fillRect l="-2072" r="-2072"/>
            </a:stretch>
          </a:blipFill>
        </p:spPr>
      </p:sp>
      <p:sp>
        <p:nvSpPr>
          <p:cNvPr id="15" name="Freeform 15"/>
          <p:cNvSpPr/>
          <p:nvPr/>
        </p:nvSpPr>
        <p:spPr>
          <a:xfrm>
            <a:off x="5374162" y="6223609"/>
            <a:ext cx="12913838" cy="3867812"/>
          </a:xfrm>
          <a:custGeom>
            <a:avLst/>
            <a:gdLst/>
            <a:ahLst/>
            <a:cxnLst/>
            <a:rect l="l" t="t" r="r" b="b"/>
            <a:pathLst>
              <a:path w="12913838" h="3867812">
                <a:moveTo>
                  <a:pt x="0" y="0"/>
                </a:moveTo>
                <a:lnTo>
                  <a:pt x="12913838" y="0"/>
                </a:lnTo>
                <a:lnTo>
                  <a:pt x="12913838" y="3867812"/>
                </a:lnTo>
                <a:lnTo>
                  <a:pt x="0" y="3867812"/>
                </a:lnTo>
                <a:lnTo>
                  <a:pt x="0" y="0"/>
                </a:lnTo>
                <a:close/>
              </a:path>
            </a:pathLst>
          </a:custGeom>
          <a:blipFill>
            <a:blip r:embed="rId5"/>
            <a:stretch>
              <a:fillRect l="-3279"/>
            </a:stretch>
          </a:blipFill>
        </p:spPr>
      </p:sp>
      <p:grpSp>
        <p:nvGrpSpPr>
          <p:cNvPr id="16" name="Group 16"/>
          <p:cNvGrpSpPr/>
          <p:nvPr/>
        </p:nvGrpSpPr>
        <p:grpSpPr>
          <a:xfrm>
            <a:off x="363530" y="208583"/>
            <a:ext cx="2309154" cy="1438427"/>
            <a:chOff x="0" y="0"/>
            <a:chExt cx="3078872" cy="1917902"/>
          </a:xfrm>
        </p:grpSpPr>
        <p:sp>
          <p:nvSpPr>
            <p:cNvPr id="17" name="Freeform 17"/>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430673" y="484142"/>
              <a:ext cx="2217527" cy="923329"/>
            </a:xfrm>
            <a:prstGeom prst="rect">
              <a:avLst/>
            </a:prstGeom>
          </p:spPr>
          <p:txBody>
            <a:bodyPr lIns="0" tIns="0" rIns="0" bIns="0" rtlCol="0" anchor="t">
              <a:spAutoFit/>
            </a:bodyPr>
            <a:lstStyle/>
            <a:p>
              <a:pPr algn="ctr">
                <a:lnSpc>
                  <a:spcPts val="2719"/>
                </a:lnSpc>
              </a:pPr>
              <a:r>
                <a:rPr lang="en-US" sz="2266" b="1" dirty="0">
                  <a:solidFill>
                    <a:srgbClr val="000000"/>
                  </a:solidFill>
                  <a:latin typeface="Arial Bold"/>
                  <a:ea typeface="Arial Bold"/>
                  <a:cs typeface="Arial Bold"/>
                  <a:sym typeface="Arial Bold"/>
                </a:rPr>
                <a:t>Code Blooded</a:t>
              </a:r>
            </a:p>
          </p:txBody>
        </p:sp>
      </p:grpSp>
      <p:sp>
        <p:nvSpPr>
          <p:cNvPr id="19" name="TextBox 19"/>
          <p:cNvSpPr txBox="1"/>
          <p:nvPr/>
        </p:nvSpPr>
        <p:spPr>
          <a:xfrm>
            <a:off x="964736" y="2218561"/>
            <a:ext cx="2966926" cy="409575"/>
          </a:xfrm>
          <a:prstGeom prst="rect">
            <a:avLst/>
          </a:prstGeom>
        </p:spPr>
        <p:txBody>
          <a:bodyPr lIns="0" tIns="0" rIns="0" bIns="0" rtlCol="0" anchor="t">
            <a:spAutoFit/>
          </a:bodyPr>
          <a:lstStyle/>
          <a:p>
            <a:pPr algn="ctr">
              <a:lnSpc>
                <a:spcPts val="3120"/>
              </a:lnSpc>
            </a:pPr>
            <a:r>
              <a:rPr lang="en-US" sz="2600" b="1" u="sng">
                <a:solidFill>
                  <a:srgbClr val="000000"/>
                </a:solidFill>
                <a:latin typeface="Arial Bold"/>
                <a:ea typeface="Arial Bold"/>
                <a:cs typeface="Arial Bold"/>
                <a:sym typeface="Arial Bold"/>
              </a:rPr>
              <a:t>Proposed Solution </a:t>
            </a:r>
          </a:p>
        </p:txBody>
      </p:sp>
      <p:sp>
        <p:nvSpPr>
          <p:cNvPr id="20" name="TextBox 20"/>
          <p:cNvSpPr txBox="1"/>
          <p:nvPr/>
        </p:nvSpPr>
        <p:spPr>
          <a:xfrm>
            <a:off x="154658" y="2861284"/>
            <a:ext cx="8308532" cy="2821285"/>
          </a:xfrm>
          <a:prstGeom prst="rect">
            <a:avLst/>
          </a:prstGeom>
        </p:spPr>
        <p:txBody>
          <a:bodyPr lIns="0" tIns="0" rIns="0" bIns="0" rtlCol="0" anchor="t">
            <a:spAutoFit/>
          </a:bodyPr>
          <a:lstStyle/>
          <a:p>
            <a:pPr marL="388937" lvl="1" indent="-194469" algn="just">
              <a:lnSpc>
                <a:spcPts val="2161"/>
              </a:lnSpc>
              <a:spcBef>
                <a:spcPct val="0"/>
              </a:spcBef>
              <a:buFont typeface="Arial"/>
              <a:buChar char="•"/>
            </a:pPr>
            <a:r>
              <a:rPr lang="en-IN" sz="2400" dirty="0">
                <a:latin typeface="Arimo" panose="020B0604020202020204" charset="0"/>
                <a:ea typeface="Arimo" panose="020B0604020202020204" charset="0"/>
                <a:cs typeface="Arimo" panose="020B0604020202020204" charset="0"/>
              </a:rPr>
              <a:t>Central AI platform to unify all induction-related data.</a:t>
            </a:r>
          </a:p>
          <a:p>
            <a:pPr marL="194468" lvl="1" algn="just">
              <a:lnSpc>
                <a:spcPts val="2161"/>
              </a:lnSpc>
              <a:spcBef>
                <a:spcPct val="0"/>
              </a:spcBef>
            </a:pPr>
            <a:endParaRPr lang="en-US" sz="2400" dirty="0">
              <a:solidFill>
                <a:srgbClr val="000000"/>
              </a:solidFill>
              <a:latin typeface="Arimo" panose="020B0604020202020204" charset="0"/>
              <a:ea typeface="Arimo" panose="020B0604020202020204" charset="0"/>
              <a:cs typeface="Arimo" panose="020B0604020202020204" charset="0"/>
              <a:sym typeface="Arimo"/>
            </a:endParaRPr>
          </a:p>
          <a:p>
            <a:pPr marL="388937" lvl="1" indent="-194469" algn="just">
              <a:lnSpc>
                <a:spcPts val="2161"/>
              </a:lnSpc>
              <a:spcBef>
                <a:spcPct val="0"/>
              </a:spcBef>
              <a:buFont typeface="Arial"/>
              <a:buChar char="•"/>
            </a:pPr>
            <a:r>
              <a:rPr lang="en-IN" sz="2400" dirty="0">
                <a:latin typeface="Arimo" panose="020B0604020202020204" charset="0"/>
                <a:ea typeface="Arimo" panose="020B0604020202020204" charset="0"/>
                <a:cs typeface="Arimo" panose="020B0604020202020204" charset="0"/>
              </a:rPr>
              <a:t>Automated data ingestion from Maximo, IoT, and manual inputs.</a:t>
            </a:r>
          </a:p>
          <a:p>
            <a:pPr marL="194468" lvl="1" algn="just">
              <a:lnSpc>
                <a:spcPts val="2161"/>
              </a:lnSpc>
              <a:spcBef>
                <a:spcPct val="0"/>
              </a:spcBef>
            </a:pPr>
            <a:endParaRPr lang="en-US" sz="2400" dirty="0">
              <a:solidFill>
                <a:srgbClr val="000000"/>
              </a:solidFill>
              <a:latin typeface="Arimo" panose="020B0604020202020204" charset="0"/>
              <a:ea typeface="Arimo" panose="020B0604020202020204" charset="0"/>
              <a:cs typeface="Arimo" panose="020B0604020202020204" charset="0"/>
              <a:sym typeface="Arimo"/>
            </a:endParaRPr>
          </a:p>
          <a:p>
            <a:pPr marL="388937" lvl="1" indent="-194469" algn="just">
              <a:lnSpc>
                <a:spcPts val="2161"/>
              </a:lnSpc>
              <a:spcBef>
                <a:spcPct val="0"/>
              </a:spcBef>
              <a:buFont typeface="Arial"/>
              <a:buChar char="•"/>
            </a:pPr>
            <a:r>
              <a:rPr lang="en-IN" sz="2400" dirty="0">
                <a:latin typeface="Arimo" panose="020B0604020202020204" charset="0"/>
                <a:ea typeface="Arimo" panose="020B0604020202020204" charset="0"/>
                <a:cs typeface="Arimo" panose="020B0604020202020204" charset="0"/>
              </a:rPr>
              <a:t>Multi-objective optimization for scheduling trains.</a:t>
            </a:r>
          </a:p>
          <a:p>
            <a:pPr marL="194468" lvl="1" algn="just">
              <a:lnSpc>
                <a:spcPts val="2161"/>
              </a:lnSpc>
              <a:spcBef>
                <a:spcPct val="0"/>
              </a:spcBef>
            </a:pPr>
            <a:endParaRPr lang="en-US" sz="2400" dirty="0">
              <a:solidFill>
                <a:srgbClr val="000000"/>
              </a:solidFill>
              <a:latin typeface="Arimo" panose="020B0604020202020204" charset="0"/>
              <a:ea typeface="Arimo" panose="020B0604020202020204" charset="0"/>
              <a:cs typeface="Arimo" panose="020B0604020202020204" charset="0"/>
              <a:sym typeface="Arimo"/>
            </a:endParaRPr>
          </a:p>
          <a:p>
            <a:pPr marL="388937" lvl="1" indent="-194469" algn="just">
              <a:lnSpc>
                <a:spcPts val="2161"/>
              </a:lnSpc>
              <a:spcBef>
                <a:spcPct val="0"/>
              </a:spcBef>
              <a:buFont typeface="Arial"/>
              <a:buChar char="•"/>
            </a:pPr>
            <a:r>
              <a:rPr lang="en-IN" sz="2400" dirty="0">
                <a:latin typeface="Arimo" panose="020B0604020202020204" charset="0"/>
                <a:ea typeface="Arimo" panose="020B0604020202020204" charset="0"/>
                <a:cs typeface="Arimo" panose="020B0604020202020204" charset="0"/>
              </a:rPr>
              <a:t>Real-time conflict detection with alerts and notifications.</a:t>
            </a:r>
            <a:r>
              <a:rPr lang="en-US" sz="2400" dirty="0">
                <a:solidFill>
                  <a:srgbClr val="000000"/>
                </a:solidFill>
                <a:latin typeface="Arimo" panose="020B0604020202020204" charset="0"/>
                <a:ea typeface="Arimo" panose="020B0604020202020204" charset="0"/>
                <a:cs typeface="Arimo" panose="020B0604020202020204" charset="0"/>
                <a:sym typeface="Arimo"/>
              </a:rPr>
              <a:t>.</a:t>
            </a:r>
          </a:p>
          <a:p>
            <a:pPr algn="just">
              <a:lnSpc>
                <a:spcPts val="2161"/>
              </a:lnSpc>
              <a:spcBef>
                <a:spcPct val="0"/>
              </a:spcBef>
            </a:pPr>
            <a:endParaRPr lang="en-US" sz="2400" dirty="0">
              <a:solidFill>
                <a:srgbClr val="000000"/>
              </a:solidFill>
              <a:latin typeface="Arimo" panose="020B0604020202020204" charset="0"/>
              <a:ea typeface="Arimo" panose="020B0604020202020204" charset="0"/>
              <a:cs typeface="Arimo" panose="020B0604020202020204" charset="0"/>
              <a:sym typeface="Arimo"/>
            </a:endParaRPr>
          </a:p>
          <a:p>
            <a:pPr marL="388937" lvl="1" indent="-194469" algn="just">
              <a:lnSpc>
                <a:spcPts val="2161"/>
              </a:lnSpc>
              <a:spcBef>
                <a:spcPct val="0"/>
              </a:spcBef>
              <a:buFont typeface="Arial"/>
              <a:buChar char="•"/>
            </a:pPr>
            <a:r>
              <a:rPr lang="en-IN" sz="2400" dirty="0">
                <a:latin typeface="Arimo" panose="020B0604020202020204" charset="0"/>
                <a:ea typeface="Arimo" panose="020B0604020202020204" charset="0"/>
                <a:cs typeface="Arimo" panose="020B0604020202020204" charset="0"/>
              </a:rPr>
              <a:t>Machine learning to improve accuracy over time.</a:t>
            </a:r>
            <a:endParaRPr lang="en-US" sz="2400" dirty="0">
              <a:solidFill>
                <a:srgbClr val="000000"/>
              </a:solidFill>
              <a:latin typeface="Arimo" panose="020B0604020202020204" charset="0"/>
              <a:ea typeface="Arimo" panose="020B0604020202020204" charset="0"/>
              <a:cs typeface="Arimo" panose="020B0604020202020204" charset="0"/>
              <a:sym typeface="Arimo"/>
            </a:endParaRPr>
          </a:p>
        </p:txBody>
      </p:sp>
      <p:sp>
        <p:nvSpPr>
          <p:cNvPr id="21" name="TextBox 21"/>
          <p:cNvSpPr txBox="1"/>
          <p:nvPr/>
        </p:nvSpPr>
        <p:spPr>
          <a:xfrm>
            <a:off x="9969120" y="2218561"/>
            <a:ext cx="4379616" cy="409575"/>
          </a:xfrm>
          <a:prstGeom prst="rect">
            <a:avLst/>
          </a:prstGeom>
        </p:spPr>
        <p:txBody>
          <a:bodyPr lIns="0" tIns="0" rIns="0" bIns="0" rtlCol="0" anchor="t">
            <a:spAutoFit/>
          </a:bodyPr>
          <a:lstStyle/>
          <a:p>
            <a:pPr algn="ctr">
              <a:lnSpc>
                <a:spcPts val="3120"/>
              </a:lnSpc>
            </a:pPr>
            <a:r>
              <a:rPr lang="en-US" sz="2600" b="1" u="sng">
                <a:solidFill>
                  <a:srgbClr val="000000"/>
                </a:solidFill>
                <a:latin typeface="Arial Bold"/>
                <a:ea typeface="Arial Bold"/>
                <a:cs typeface="Arial Bold"/>
                <a:sym typeface="Arial Bold"/>
              </a:rPr>
              <a:t>Innovation &amp; Uniqueness:</a:t>
            </a:r>
          </a:p>
        </p:txBody>
      </p:sp>
      <p:sp>
        <p:nvSpPr>
          <p:cNvPr id="22" name="TextBox 22"/>
          <p:cNvSpPr txBox="1"/>
          <p:nvPr/>
        </p:nvSpPr>
        <p:spPr>
          <a:xfrm>
            <a:off x="9119234" y="2861284"/>
            <a:ext cx="8716814" cy="2952750"/>
          </a:xfrm>
          <a:prstGeom prst="rect">
            <a:avLst/>
          </a:prstGeom>
        </p:spPr>
        <p:txBody>
          <a:bodyPr lIns="0" tIns="0" rIns="0" bIns="0" rtlCol="0" anchor="t">
            <a:spAutoFit/>
          </a:bodyPr>
          <a:lstStyle/>
          <a:p>
            <a:pPr marL="388937" lvl="1" indent="-194469" algn="just">
              <a:lnSpc>
                <a:spcPts val="2161"/>
              </a:lnSpc>
              <a:spcBef>
                <a:spcPct val="0"/>
              </a:spcBef>
              <a:buFont typeface="Arial"/>
              <a:buChar char="•"/>
            </a:pPr>
            <a:r>
              <a:rPr lang="en-US" sz="1801" b="1" dirty="0">
                <a:solidFill>
                  <a:srgbClr val="000000"/>
                </a:solidFill>
                <a:latin typeface="Arimo Bold"/>
                <a:ea typeface="Arimo Bold"/>
                <a:cs typeface="Arimo Bold"/>
                <a:sym typeface="Arimo Bold"/>
              </a:rPr>
              <a:t>Hybrid AI + Optimization:</a:t>
            </a:r>
            <a:r>
              <a:rPr lang="en-US" sz="1801" dirty="0">
                <a:solidFill>
                  <a:srgbClr val="000000"/>
                </a:solidFill>
                <a:latin typeface="Arimo"/>
                <a:ea typeface="Arimo"/>
                <a:cs typeface="Arimo"/>
                <a:sym typeface="Arimo"/>
              </a:rPr>
              <a:t> Combines ML predictions with scheduling algorithms.</a:t>
            </a:r>
          </a:p>
          <a:p>
            <a:pPr algn="just">
              <a:lnSpc>
                <a:spcPts val="2161"/>
              </a:lnSpc>
              <a:spcBef>
                <a:spcPct val="0"/>
              </a:spcBef>
            </a:pPr>
            <a:endParaRPr lang="en-US" sz="1801" dirty="0">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dirty="0">
                <a:solidFill>
                  <a:srgbClr val="000000"/>
                </a:solidFill>
                <a:latin typeface="Arimo Bold"/>
                <a:ea typeface="Arimo Bold"/>
                <a:cs typeface="Arimo Bold"/>
                <a:sym typeface="Arimo Bold"/>
              </a:rPr>
              <a:t>Digital Twin Integration:</a:t>
            </a:r>
            <a:r>
              <a:rPr lang="en-US" sz="1801" dirty="0">
                <a:solidFill>
                  <a:srgbClr val="000000"/>
                </a:solidFill>
                <a:latin typeface="Arimo"/>
                <a:ea typeface="Arimo"/>
                <a:cs typeface="Arimo"/>
                <a:sym typeface="Arimo"/>
              </a:rPr>
              <a:t> Validates decisions in a safe, simulated environment.</a:t>
            </a:r>
          </a:p>
          <a:p>
            <a:pPr algn="just">
              <a:lnSpc>
                <a:spcPts val="2161"/>
              </a:lnSpc>
              <a:spcBef>
                <a:spcPct val="0"/>
              </a:spcBef>
            </a:pPr>
            <a:endParaRPr lang="en-US" sz="1801" dirty="0">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dirty="0">
                <a:solidFill>
                  <a:srgbClr val="000000"/>
                </a:solidFill>
                <a:latin typeface="Arimo Bold"/>
                <a:ea typeface="Arimo Bold"/>
                <a:cs typeface="Arimo Bold"/>
                <a:sym typeface="Arimo Bold"/>
              </a:rPr>
              <a:t>Dynamic Prioritization:</a:t>
            </a:r>
            <a:r>
              <a:rPr lang="en-US" sz="1801" dirty="0">
                <a:solidFill>
                  <a:srgbClr val="000000"/>
                </a:solidFill>
                <a:latin typeface="Arimo"/>
                <a:ea typeface="Arimo"/>
                <a:cs typeface="Arimo"/>
                <a:sym typeface="Arimo"/>
              </a:rPr>
              <a:t> Balances train priorities (express, passenger, freight) in real-time.</a:t>
            </a:r>
          </a:p>
          <a:p>
            <a:pPr algn="just">
              <a:lnSpc>
                <a:spcPts val="2161"/>
              </a:lnSpc>
              <a:spcBef>
                <a:spcPct val="0"/>
              </a:spcBef>
            </a:pPr>
            <a:endParaRPr lang="en-US" sz="1801" dirty="0">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dirty="0">
                <a:solidFill>
                  <a:srgbClr val="000000"/>
                </a:solidFill>
                <a:latin typeface="Arimo Bold"/>
                <a:ea typeface="Arimo Bold"/>
                <a:cs typeface="Arimo Bold"/>
                <a:sym typeface="Arimo Bold"/>
              </a:rPr>
              <a:t>Resource Efficiency:</a:t>
            </a:r>
            <a:r>
              <a:rPr lang="en-US" sz="1801" dirty="0">
                <a:solidFill>
                  <a:srgbClr val="000000"/>
                </a:solidFill>
                <a:latin typeface="Arimo"/>
                <a:ea typeface="Arimo"/>
                <a:cs typeface="Arimo"/>
                <a:sym typeface="Arimo"/>
              </a:rPr>
              <a:t> Maximizes section throughput using existing infrastructure.</a:t>
            </a:r>
          </a:p>
          <a:p>
            <a:pPr algn="just">
              <a:lnSpc>
                <a:spcPts val="2161"/>
              </a:lnSpc>
              <a:spcBef>
                <a:spcPct val="0"/>
              </a:spcBef>
            </a:pPr>
            <a:endParaRPr lang="en-US" sz="1801" dirty="0">
              <a:solidFill>
                <a:srgbClr val="000000"/>
              </a:solidFill>
              <a:latin typeface="Arimo"/>
              <a:ea typeface="Arimo"/>
              <a:cs typeface="Arimo"/>
              <a:sym typeface="Arimo"/>
            </a:endParaRPr>
          </a:p>
          <a:p>
            <a:pPr marL="388937" lvl="1" indent="-194469" algn="just">
              <a:lnSpc>
                <a:spcPts val="2161"/>
              </a:lnSpc>
              <a:spcBef>
                <a:spcPct val="0"/>
              </a:spcBef>
              <a:buFont typeface="Arial"/>
              <a:buChar char="•"/>
            </a:pPr>
            <a:r>
              <a:rPr lang="en-US" sz="1801" b="1" dirty="0">
                <a:solidFill>
                  <a:srgbClr val="000000"/>
                </a:solidFill>
                <a:latin typeface="Arimo Bold"/>
                <a:ea typeface="Arimo Bold"/>
                <a:cs typeface="Arimo Bold"/>
                <a:sym typeface="Arimo Bold"/>
              </a:rPr>
              <a:t>Controller-Friendly:</a:t>
            </a:r>
            <a:r>
              <a:rPr lang="en-US" sz="1801" dirty="0">
                <a:solidFill>
                  <a:srgbClr val="000000"/>
                </a:solidFill>
                <a:latin typeface="Arimo"/>
                <a:ea typeface="Arimo"/>
                <a:cs typeface="Arimo"/>
                <a:sym typeface="Arimo"/>
              </a:rPr>
              <a:t> Supports human decision-making without replacing it.</a:t>
            </a:r>
          </a:p>
          <a:p>
            <a:pPr algn="just">
              <a:lnSpc>
                <a:spcPts val="2161"/>
              </a:lnSpc>
              <a:spcBef>
                <a:spcPct val="0"/>
              </a:spcBef>
            </a:pPr>
            <a:endParaRPr lang="en-US" sz="1801" dirty="0">
              <a:solidFill>
                <a:srgbClr val="000000"/>
              </a:solidFill>
              <a:latin typeface="Arimo"/>
              <a:ea typeface="Arimo"/>
              <a:cs typeface="Arimo"/>
              <a:sym typeface="Arimo"/>
            </a:endParaRPr>
          </a:p>
        </p:txBody>
      </p:sp>
      <p:sp>
        <p:nvSpPr>
          <p:cNvPr id="23" name="TextBox 23"/>
          <p:cNvSpPr txBox="1"/>
          <p:nvPr/>
        </p:nvSpPr>
        <p:spPr>
          <a:xfrm>
            <a:off x="587393" y="7224065"/>
            <a:ext cx="4786769" cy="1846659"/>
          </a:xfrm>
          <a:prstGeom prst="rect">
            <a:avLst/>
          </a:prstGeom>
        </p:spPr>
        <p:txBody>
          <a:bodyPr lIns="0" tIns="0" rIns="0" bIns="0" rtlCol="0" anchor="t">
            <a:spAutoFit/>
          </a:bodyPr>
          <a:lstStyle/>
          <a:p>
            <a:pPr>
              <a:lnSpc>
                <a:spcPts val="3600"/>
              </a:lnSpc>
            </a:pPr>
            <a:r>
              <a:rPr lang="en-IN" sz="3200" dirty="0">
                <a:latin typeface="Arial Bold" panose="020B0704020202020204" pitchFamily="34" charset="0"/>
                <a:cs typeface="Arial Bold" panose="020B0704020202020204" pitchFamily="34" charset="0"/>
              </a:rPr>
              <a:t>AI-Driven Train Induction Planning &amp; Scheduling</a:t>
            </a:r>
            <a:r>
              <a:rPr lang="en-IN" dirty="0"/>
              <a:t> </a:t>
            </a:r>
            <a:r>
              <a:rPr lang="en-US" sz="3000" b="1" dirty="0">
                <a:solidFill>
                  <a:srgbClr val="000000"/>
                </a:solidFill>
                <a:latin typeface="Arial Bold"/>
                <a:ea typeface="Arial Bold"/>
                <a:cs typeface="Arial Bold"/>
                <a:sym typeface="Arial Bold"/>
              </a:rPr>
              <a:t>:</a:t>
            </a:r>
            <a:r>
              <a:rPr lang="en-US" sz="3000" dirty="0">
                <a:solidFill>
                  <a:srgbClr val="000000"/>
                </a:solidFill>
                <a:latin typeface="Arial"/>
                <a:ea typeface="Arial"/>
                <a:cs typeface="Arial"/>
                <a:sym typeface="Arial"/>
              </a:rPr>
              <a:t> END TO END WORKFLOW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351382"/>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TECHNICAL APPROACH</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7" name="Group 7"/>
          <p:cNvGrpSpPr/>
          <p:nvPr/>
        </p:nvGrpSpPr>
        <p:grpSpPr>
          <a:xfrm>
            <a:off x="10980409" y="2480219"/>
            <a:ext cx="6980497" cy="4094998"/>
            <a:chOff x="0" y="0"/>
            <a:chExt cx="1838485" cy="1078518"/>
          </a:xfrm>
        </p:grpSpPr>
        <p:sp>
          <p:nvSpPr>
            <p:cNvPr id="8" name="Freeform 8"/>
            <p:cNvSpPr/>
            <p:nvPr/>
          </p:nvSpPr>
          <p:spPr>
            <a:xfrm>
              <a:off x="0" y="0"/>
              <a:ext cx="1838485" cy="1078518"/>
            </a:xfrm>
            <a:custGeom>
              <a:avLst/>
              <a:gdLst/>
              <a:ahLst/>
              <a:cxnLst/>
              <a:rect l="l" t="t" r="r" b="b"/>
              <a:pathLst>
                <a:path w="1838485" h="1078518">
                  <a:moveTo>
                    <a:pt x="0" y="0"/>
                  </a:moveTo>
                  <a:lnTo>
                    <a:pt x="1838485" y="0"/>
                  </a:lnTo>
                  <a:lnTo>
                    <a:pt x="1838485" y="1078518"/>
                  </a:lnTo>
                  <a:lnTo>
                    <a:pt x="0" y="1078518"/>
                  </a:lnTo>
                  <a:close/>
                </a:path>
              </a:pathLst>
            </a:custGeom>
            <a:solidFill>
              <a:srgbClr val="FFFFFF"/>
            </a:solidFill>
            <a:ln w="38100" cap="sq">
              <a:solidFill>
                <a:srgbClr val="000000"/>
              </a:solidFill>
              <a:prstDash val="solid"/>
              <a:miter/>
            </a:ln>
          </p:spPr>
        </p:sp>
        <p:sp>
          <p:nvSpPr>
            <p:cNvPr id="9" name="TextBox 9"/>
            <p:cNvSpPr txBox="1"/>
            <p:nvPr/>
          </p:nvSpPr>
          <p:spPr>
            <a:xfrm>
              <a:off x="0" y="-9525"/>
              <a:ext cx="1838485" cy="1088043"/>
            </a:xfrm>
            <a:prstGeom prst="rect">
              <a:avLst/>
            </a:prstGeom>
          </p:spPr>
          <p:txBody>
            <a:bodyPr lIns="50800" tIns="50800" rIns="50800" bIns="50800" rtlCol="0" anchor="ctr"/>
            <a:lstStyle/>
            <a:p>
              <a:pPr algn="ctr">
                <a:lnSpc>
                  <a:spcPts val="2880"/>
                </a:lnSpc>
              </a:pPr>
              <a:endParaRPr/>
            </a:p>
          </p:txBody>
        </p:sp>
      </p:grpSp>
      <p:sp>
        <p:nvSpPr>
          <p:cNvPr id="10" name="Freeform 10"/>
          <p:cNvSpPr/>
          <p:nvPr/>
        </p:nvSpPr>
        <p:spPr>
          <a:xfrm>
            <a:off x="13534224" y="5240623"/>
            <a:ext cx="1367341" cy="507914"/>
          </a:xfrm>
          <a:custGeom>
            <a:avLst/>
            <a:gdLst/>
            <a:ahLst/>
            <a:cxnLst/>
            <a:rect l="l" t="t" r="r" b="b"/>
            <a:pathLst>
              <a:path w="1367341" h="507914">
                <a:moveTo>
                  <a:pt x="0" y="0"/>
                </a:moveTo>
                <a:lnTo>
                  <a:pt x="1367342" y="0"/>
                </a:lnTo>
                <a:lnTo>
                  <a:pt x="1367342" y="507915"/>
                </a:lnTo>
                <a:lnTo>
                  <a:pt x="0" y="507915"/>
                </a:lnTo>
                <a:lnTo>
                  <a:pt x="0" y="0"/>
                </a:lnTo>
                <a:close/>
              </a:path>
            </a:pathLst>
          </a:custGeom>
          <a:blipFill>
            <a:blip r:embed="rId3"/>
            <a:stretch>
              <a:fillRect t="-306" b="-306"/>
            </a:stretch>
          </a:blipFill>
        </p:spPr>
      </p:sp>
      <p:sp>
        <p:nvSpPr>
          <p:cNvPr id="11" name="Freeform 11"/>
          <p:cNvSpPr/>
          <p:nvPr/>
        </p:nvSpPr>
        <p:spPr>
          <a:xfrm>
            <a:off x="13685390" y="2948371"/>
            <a:ext cx="2620180" cy="505963"/>
          </a:xfrm>
          <a:custGeom>
            <a:avLst/>
            <a:gdLst/>
            <a:ahLst/>
            <a:cxnLst/>
            <a:rect l="l" t="t" r="r" b="b"/>
            <a:pathLst>
              <a:path w="2620180" h="505963">
                <a:moveTo>
                  <a:pt x="0" y="0"/>
                </a:moveTo>
                <a:lnTo>
                  <a:pt x="2620179" y="0"/>
                </a:lnTo>
                <a:lnTo>
                  <a:pt x="2620179" y="505963"/>
                </a:lnTo>
                <a:lnTo>
                  <a:pt x="0" y="505963"/>
                </a:lnTo>
                <a:lnTo>
                  <a:pt x="0" y="0"/>
                </a:lnTo>
                <a:close/>
              </a:path>
            </a:pathLst>
          </a:custGeom>
          <a:blipFill>
            <a:blip r:embed="rId4"/>
            <a:stretch>
              <a:fillRect t="-306" b="-306"/>
            </a:stretch>
          </a:blipFill>
        </p:spPr>
      </p:sp>
      <p:sp>
        <p:nvSpPr>
          <p:cNvPr id="12" name="Freeform 12"/>
          <p:cNvSpPr/>
          <p:nvPr/>
        </p:nvSpPr>
        <p:spPr>
          <a:xfrm>
            <a:off x="16418889" y="2710160"/>
            <a:ext cx="1356754" cy="982385"/>
          </a:xfrm>
          <a:custGeom>
            <a:avLst/>
            <a:gdLst/>
            <a:ahLst/>
            <a:cxnLst/>
            <a:rect l="l" t="t" r="r" b="b"/>
            <a:pathLst>
              <a:path w="1356754" h="982385">
                <a:moveTo>
                  <a:pt x="0" y="0"/>
                </a:moveTo>
                <a:lnTo>
                  <a:pt x="1356754" y="0"/>
                </a:lnTo>
                <a:lnTo>
                  <a:pt x="1356754" y="982385"/>
                </a:lnTo>
                <a:lnTo>
                  <a:pt x="0" y="982385"/>
                </a:lnTo>
                <a:lnTo>
                  <a:pt x="0" y="0"/>
                </a:lnTo>
                <a:close/>
              </a:path>
            </a:pathLst>
          </a:custGeom>
          <a:blipFill>
            <a:blip r:embed="rId5"/>
            <a:stretch>
              <a:fillRect t="-306" b="-306"/>
            </a:stretch>
          </a:blipFill>
        </p:spPr>
      </p:sp>
      <p:sp>
        <p:nvSpPr>
          <p:cNvPr id="13" name="Freeform 13"/>
          <p:cNvSpPr/>
          <p:nvPr/>
        </p:nvSpPr>
        <p:spPr>
          <a:xfrm>
            <a:off x="12692484" y="3692545"/>
            <a:ext cx="1016916" cy="1021890"/>
          </a:xfrm>
          <a:custGeom>
            <a:avLst/>
            <a:gdLst/>
            <a:ahLst/>
            <a:cxnLst/>
            <a:rect l="l" t="t" r="r" b="b"/>
            <a:pathLst>
              <a:path w="1016916" h="1021890">
                <a:moveTo>
                  <a:pt x="0" y="0"/>
                </a:moveTo>
                <a:lnTo>
                  <a:pt x="1016916" y="0"/>
                </a:lnTo>
                <a:lnTo>
                  <a:pt x="1016916" y="1021890"/>
                </a:lnTo>
                <a:lnTo>
                  <a:pt x="0" y="1021890"/>
                </a:lnTo>
                <a:lnTo>
                  <a:pt x="0" y="0"/>
                </a:lnTo>
                <a:close/>
              </a:path>
            </a:pathLst>
          </a:custGeom>
          <a:blipFill>
            <a:blip r:embed="rId6"/>
            <a:stretch>
              <a:fillRect t="-306" b="-306"/>
            </a:stretch>
          </a:blipFill>
        </p:spPr>
      </p:sp>
      <p:sp>
        <p:nvSpPr>
          <p:cNvPr id="14" name="Freeform 14"/>
          <p:cNvSpPr/>
          <p:nvPr/>
        </p:nvSpPr>
        <p:spPr>
          <a:xfrm>
            <a:off x="16418889" y="5414145"/>
            <a:ext cx="1417589" cy="983524"/>
          </a:xfrm>
          <a:custGeom>
            <a:avLst/>
            <a:gdLst/>
            <a:ahLst/>
            <a:cxnLst/>
            <a:rect l="l" t="t" r="r" b="b"/>
            <a:pathLst>
              <a:path w="1417589" h="983524">
                <a:moveTo>
                  <a:pt x="0" y="0"/>
                </a:moveTo>
                <a:lnTo>
                  <a:pt x="1417589" y="0"/>
                </a:lnTo>
                <a:lnTo>
                  <a:pt x="1417589" y="983524"/>
                </a:lnTo>
                <a:lnTo>
                  <a:pt x="0" y="983524"/>
                </a:lnTo>
                <a:lnTo>
                  <a:pt x="0" y="0"/>
                </a:lnTo>
                <a:close/>
              </a:path>
            </a:pathLst>
          </a:custGeom>
          <a:blipFill>
            <a:blip r:embed="rId7"/>
            <a:stretch>
              <a:fillRect t="-306" b="-306"/>
            </a:stretch>
          </a:blipFill>
        </p:spPr>
      </p:sp>
      <p:sp>
        <p:nvSpPr>
          <p:cNvPr id="15" name="Freeform 15"/>
          <p:cNvSpPr/>
          <p:nvPr/>
        </p:nvSpPr>
        <p:spPr>
          <a:xfrm>
            <a:off x="11138449" y="2710160"/>
            <a:ext cx="1084318" cy="1056416"/>
          </a:xfrm>
          <a:custGeom>
            <a:avLst/>
            <a:gdLst/>
            <a:ahLst/>
            <a:cxnLst/>
            <a:rect l="l" t="t" r="r" b="b"/>
            <a:pathLst>
              <a:path w="1084318" h="1056416">
                <a:moveTo>
                  <a:pt x="0" y="0"/>
                </a:moveTo>
                <a:lnTo>
                  <a:pt x="1084318" y="0"/>
                </a:lnTo>
                <a:lnTo>
                  <a:pt x="1084318" y="1056416"/>
                </a:lnTo>
                <a:lnTo>
                  <a:pt x="0" y="1056416"/>
                </a:lnTo>
                <a:lnTo>
                  <a:pt x="0" y="0"/>
                </a:lnTo>
                <a:close/>
              </a:path>
            </a:pathLst>
          </a:custGeom>
          <a:blipFill>
            <a:blip r:embed="rId8"/>
            <a:stretch>
              <a:fillRect t="-306" b="-306"/>
            </a:stretch>
          </a:blipFill>
        </p:spPr>
      </p:sp>
      <p:sp>
        <p:nvSpPr>
          <p:cNvPr id="16" name="Freeform 16"/>
          <p:cNvSpPr/>
          <p:nvPr/>
        </p:nvSpPr>
        <p:spPr>
          <a:xfrm>
            <a:off x="14003790" y="3991494"/>
            <a:ext cx="1457863" cy="1011004"/>
          </a:xfrm>
          <a:custGeom>
            <a:avLst/>
            <a:gdLst/>
            <a:ahLst/>
            <a:cxnLst/>
            <a:rect l="l" t="t" r="r" b="b"/>
            <a:pathLst>
              <a:path w="1457863" h="1011004">
                <a:moveTo>
                  <a:pt x="0" y="0"/>
                </a:moveTo>
                <a:lnTo>
                  <a:pt x="1457863" y="0"/>
                </a:lnTo>
                <a:lnTo>
                  <a:pt x="1457863" y="1011004"/>
                </a:lnTo>
                <a:lnTo>
                  <a:pt x="0" y="1011004"/>
                </a:lnTo>
                <a:lnTo>
                  <a:pt x="0" y="0"/>
                </a:lnTo>
                <a:close/>
              </a:path>
            </a:pathLst>
          </a:custGeom>
          <a:blipFill>
            <a:blip r:embed="rId9"/>
            <a:stretch>
              <a:fillRect t="-306" b="-306"/>
            </a:stretch>
          </a:blipFill>
        </p:spPr>
      </p:sp>
      <p:sp>
        <p:nvSpPr>
          <p:cNvPr id="17" name="Freeform 17"/>
          <p:cNvSpPr/>
          <p:nvPr/>
        </p:nvSpPr>
        <p:spPr>
          <a:xfrm>
            <a:off x="14596243" y="5905907"/>
            <a:ext cx="1517323" cy="464898"/>
          </a:xfrm>
          <a:custGeom>
            <a:avLst/>
            <a:gdLst/>
            <a:ahLst/>
            <a:cxnLst/>
            <a:rect l="l" t="t" r="r" b="b"/>
            <a:pathLst>
              <a:path w="1517323" h="464898">
                <a:moveTo>
                  <a:pt x="0" y="0"/>
                </a:moveTo>
                <a:lnTo>
                  <a:pt x="1517324" y="0"/>
                </a:lnTo>
                <a:lnTo>
                  <a:pt x="1517324" y="464897"/>
                </a:lnTo>
                <a:lnTo>
                  <a:pt x="0" y="464897"/>
                </a:lnTo>
                <a:lnTo>
                  <a:pt x="0" y="0"/>
                </a:lnTo>
                <a:close/>
              </a:path>
            </a:pathLst>
          </a:custGeom>
          <a:blipFill>
            <a:blip r:embed="rId10"/>
            <a:stretch>
              <a:fillRect t="-306" b="-306"/>
            </a:stretch>
          </a:blipFill>
        </p:spPr>
      </p:sp>
      <p:sp>
        <p:nvSpPr>
          <p:cNvPr id="18" name="Freeform 18"/>
          <p:cNvSpPr/>
          <p:nvPr/>
        </p:nvSpPr>
        <p:spPr>
          <a:xfrm>
            <a:off x="12158559" y="2710160"/>
            <a:ext cx="1413511" cy="687685"/>
          </a:xfrm>
          <a:custGeom>
            <a:avLst/>
            <a:gdLst/>
            <a:ahLst/>
            <a:cxnLst/>
            <a:rect l="l" t="t" r="r" b="b"/>
            <a:pathLst>
              <a:path w="1413511" h="687685">
                <a:moveTo>
                  <a:pt x="0" y="0"/>
                </a:moveTo>
                <a:lnTo>
                  <a:pt x="1413511" y="0"/>
                </a:lnTo>
                <a:lnTo>
                  <a:pt x="1413511" y="687685"/>
                </a:lnTo>
                <a:lnTo>
                  <a:pt x="0" y="687685"/>
                </a:lnTo>
                <a:lnTo>
                  <a:pt x="0" y="0"/>
                </a:lnTo>
                <a:close/>
              </a:path>
            </a:pathLst>
          </a:custGeom>
          <a:blipFill>
            <a:blip r:embed="rId11"/>
            <a:stretch>
              <a:fillRect t="-306" b="-306"/>
            </a:stretch>
          </a:blipFill>
        </p:spPr>
      </p:sp>
      <p:sp>
        <p:nvSpPr>
          <p:cNvPr id="19" name="Freeform 19"/>
          <p:cNvSpPr/>
          <p:nvPr/>
        </p:nvSpPr>
        <p:spPr>
          <a:xfrm>
            <a:off x="15714740" y="4477343"/>
            <a:ext cx="2043777" cy="525155"/>
          </a:xfrm>
          <a:custGeom>
            <a:avLst/>
            <a:gdLst/>
            <a:ahLst/>
            <a:cxnLst/>
            <a:rect l="l" t="t" r="r" b="b"/>
            <a:pathLst>
              <a:path w="2043777" h="525155">
                <a:moveTo>
                  <a:pt x="0" y="0"/>
                </a:moveTo>
                <a:lnTo>
                  <a:pt x="2043777" y="0"/>
                </a:lnTo>
                <a:lnTo>
                  <a:pt x="2043777" y="525155"/>
                </a:lnTo>
                <a:lnTo>
                  <a:pt x="0" y="525155"/>
                </a:lnTo>
                <a:lnTo>
                  <a:pt x="0" y="0"/>
                </a:lnTo>
                <a:close/>
              </a:path>
            </a:pathLst>
          </a:custGeom>
          <a:blipFill>
            <a:blip r:embed="rId12"/>
            <a:stretch>
              <a:fillRect t="-306" b="-306"/>
            </a:stretch>
          </a:blipFill>
        </p:spPr>
      </p:sp>
      <p:sp>
        <p:nvSpPr>
          <p:cNvPr id="20" name="Freeform 20"/>
          <p:cNvSpPr/>
          <p:nvPr/>
        </p:nvSpPr>
        <p:spPr>
          <a:xfrm>
            <a:off x="11138449" y="5937329"/>
            <a:ext cx="2167591" cy="460340"/>
          </a:xfrm>
          <a:custGeom>
            <a:avLst/>
            <a:gdLst/>
            <a:ahLst/>
            <a:cxnLst/>
            <a:rect l="l" t="t" r="r" b="b"/>
            <a:pathLst>
              <a:path w="2167591" h="460340">
                <a:moveTo>
                  <a:pt x="0" y="0"/>
                </a:moveTo>
                <a:lnTo>
                  <a:pt x="2167590" y="0"/>
                </a:lnTo>
                <a:lnTo>
                  <a:pt x="2167590" y="460340"/>
                </a:lnTo>
                <a:lnTo>
                  <a:pt x="0" y="460340"/>
                </a:lnTo>
                <a:lnTo>
                  <a:pt x="0" y="0"/>
                </a:lnTo>
                <a:close/>
              </a:path>
            </a:pathLst>
          </a:custGeom>
          <a:blipFill>
            <a:blip r:embed="rId13"/>
            <a:stretch>
              <a:fillRect t="-306" b="-306"/>
            </a:stretch>
          </a:blipFill>
        </p:spPr>
      </p:sp>
      <p:sp>
        <p:nvSpPr>
          <p:cNvPr id="21" name="Freeform 21"/>
          <p:cNvSpPr/>
          <p:nvPr/>
        </p:nvSpPr>
        <p:spPr>
          <a:xfrm>
            <a:off x="15697614" y="3766576"/>
            <a:ext cx="2078029" cy="441474"/>
          </a:xfrm>
          <a:custGeom>
            <a:avLst/>
            <a:gdLst/>
            <a:ahLst/>
            <a:cxnLst/>
            <a:rect l="l" t="t" r="r" b="b"/>
            <a:pathLst>
              <a:path w="2078029" h="441474">
                <a:moveTo>
                  <a:pt x="0" y="0"/>
                </a:moveTo>
                <a:lnTo>
                  <a:pt x="2078029" y="0"/>
                </a:lnTo>
                <a:lnTo>
                  <a:pt x="2078029" y="441473"/>
                </a:lnTo>
                <a:lnTo>
                  <a:pt x="0" y="441473"/>
                </a:lnTo>
                <a:lnTo>
                  <a:pt x="0" y="0"/>
                </a:lnTo>
                <a:close/>
              </a:path>
            </a:pathLst>
          </a:custGeom>
          <a:blipFill>
            <a:blip r:embed="rId14"/>
            <a:stretch>
              <a:fillRect t="-306" b="-306"/>
            </a:stretch>
          </a:blipFill>
        </p:spPr>
      </p:sp>
      <p:sp>
        <p:nvSpPr>
          <p:cNvPr id="22" name="Freeform 22"/>
          <p:cNvSpPr/>
          <p:nvPr/>
        </p:nvSpPr>
        <p:spPr>
          <a:xfrm>
            <a:off x="11138449" y="5073161"/>
            <a:ext cx="2040221" cy="681967"/>
          </a:xfrm>
          <a:custGeom>
            <a:avLst/>
            <a:gdLst/>
            <a:ahLst/>
            <a:cxnLst/>
            <a:rect l="l" t="t" r="r" b="b"/>
            <a:pathLst>
              <a:path w="2040221" h="681967">
                <a:moveTo>
                  <a:pt x="0" y="0"/>
                </a:moveTo>
                <a:lnTo>
                  <a:pt x="2040220" y="0"/>
                </a:lnTo>
                <a:lnTo>
                  <a:pt x="2040220" y="681967"/>
                </a:lnTo>
                <a:lnTo>
                  <a:pt x="0" y="681967"/>
                </a:lnTo>
                <a:lnTo>
                  <a:pt x="0" y="0"/>
                </a:lnTo>
                <a:close/>
              </a:path>
            </a:pathLst>
          </a:custGeom>
          <a:blipFill>
            <a:blip r:embed="rId15"/>
            <a:stretch>
              <a:fillRect t="-306" b="-306"/>
            </a:stretch>
          </a:blipFill>
        </p:spPr>
      </p:sp>
      <p:sp>
        <p:nvSpPr>
          <p:cNvPr id="23" name="Freeform 23"/>
          <p:cNvSpPr/>
          <p:nvPr/>
        </p:nvSpPr>
        <p:spPr>
          <a:xfrm>
            <a:off x="11245115" y="3991494"/>
            <a:ext cx="977652" cy="971698"/>
          </a:xfrm>
          <a:custGeom>
            <a:avLst/>
            <a:gdLst/>
            <a:ahLst/>
            <a:cxnLst/>
            <a:rect l="l" t="t" r="r" b="b"/>
            <a:pathLst>
              <a:path w="977652" h="971698">
                <a:moveTo>
                  <a:pt x="0" y="0"/>
                </a:moveTo>
                <a:lnTo>
                  <a:pt x="977652" y="0"/>
                </a:lnTo>
                <a:lnTo>
                  <a:pt x="977652" y="971698"/>
                </a:lnTo>
                <a:lnTo>
                  <a:pt x="0" y="971698"/>
                </a:lnTo>
                <a:lnTo>
                  <a:pt x="0" y="0"/>
                </a:lnTo>
                <a:close/>
              </a:path>
            </a:pathLst>
          </a:custGeom>
          <a:blipFill>
            <a:blip r:embed="rId16"/>
            <a:stretch>
              <a:fillRect t="-306" b="-306"/>
            </a:stretch>
          </a:blipFill>
        </p:spPr>
      </p:sp>
      <p:sp>
        <p:nvSpPr>
          <p:cNvPr id="24" name="Freeform 24"/>
          <p:cNvSpPr/>
          <p:nvPr/>
        </p:nvSpPr>
        <p:spPr>
          <a:xfrm>
            <a:off x="363530" y="208583"/>
            <a:ext cx="2309154" cy="1438427"/>
          </a:xfrm>
          <a:custGeom>
            <a:avLst/>
            <a:gdLst/>
            <a:ahLst/>
            <a:cxnLst/>
            <a:rect l="l" t="t" r="r" b="b"/>
            <a:pathLst>
              <a:path w="2309154" h="1438427">
                <a:moveTo>
                  <a:pt x="0" y="0"/>
                </a:moveTo>
                <a:lnTo>
                  <a:pt x="2309155" y="0"/>
                </a:lnTo>
                <a:lnTo>
                  <a:pt x="2309155" y="1438427"/>
                </a:lnTo>
                <a:lnTo>
                  <a:pt x="0" y="143842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grpSp>
        <p:nvGrpSpPr>
          <p:cNvPr id="25" name="Group 25"/>
          <p:cNvGrpSpPr/>
          <p:nvPr/>
        </p:nvGrpSpPr>
        <p:grpSpPr>
          <a:xfrm>
            <a:off x="363530" y="2480219"/>
            <a:ext cx="10396971" cy="4094998"/>
            <a:chOff x="0" y="0"/>
            <a:chExt cx="2738297" cy="1078518"/>
          </a:xfrm>
        </p:grpSpPr>
        <p:sp>
          <p:nvSpPr>
            <p:cNvPr id="26" name="Freeform 26"/>
            <p:cNvSpPr/>
            <p:nvPr/>
          </p:nvSpPr>
          <p:spPr>
            <a:xfrm>
              <a:off x="0" y="0"/>
              <a:ext cx="2738297" cy="1078518"/>
            </a:xfrm>
            <a:custGeom>
              <a:avLst/>
              <a:gdLst/>
              <a:ahLst/>
              <a:cxnLst/>
              <a:rect l="l" t="t" r="r" b="b"/>
              <a:pathLst>
                <a:path w="2738297" h="1078518">
                  <a:moveTo>
                    <a:pt x="0" y="0"/>
                  </a:moveTo>
                  <a:lnTo>
                    <a:pt x="2738297" y="0"/>
                  </a:lnTo>
                  <a:lnTo>
                    <a:pt x="2738297" y="1078518"/>
                  </a:lnTo>
                  <a:lnTo>
                    <a:pt x="0" y="1078518"/>
                  </a:lnTo>
                  <a:close/>
                </a:path>
              </a:pathLst>
            </a:custGeom>
            <a:solidFill>
              <a:srgbClr val="FFFFFF"/>
            </a:solidFill>
            <a:ln w="38100" cap="sq">
              <a:solidFill>
                <a:srgbClr val="000000"/>
              </a:solidFill>
              <a:prstDash val="solid"/>
              <a:miter/>
            </a:ln>
          </p:spPr>
        </p:sp>
        <p:sp>
          <p:nvSpPr>
            <p:cNvPr id="27" name="TextBox 27"/>
            <p:cNvSpPr txBox="1"/>
            <p:nvPr/>
          </p:nvSpPr>
          <p:spPr>
            <a:xfrm>
              <a:off x="0" y="-9525"/>
              <a:ext cx="2738297" cy="1088043"/>
            </a:xfrm>
            <a:prstGeom prst="rect">
              <a:avLst/>
            </a:prstGeom>
          </p:spPr>
          <p:txBody>
            <a:bodyPr lIns="50800" tIns="50800" rIns="50800" bIns="50800" rtlCol="0" anchor="ctr"/>
            <a:lstStyle/>
            <a:p>
              <a:pPr algn="ctr">
                <a:lnSpc>
                  <a:spcPts val="2880"/>
                </a:lnSpc>
              </a:pPr>
              <a:endParaRPr/>
            </a:p>
          </p:txBody>
        </p:sp>
      </p:grpSp>
      <p:sp>
        <p:nvSpPr>
          <p:cNvPr id="28" name="Freeform 28"/>
          <p:cNvSpPr/>
          <p:nvPr/>
        </p:nvSpPr>
        <p:spPr>
          <a:xfrm>
            <a:off x="209511" y="6756192"/>
            <a:ext cx="12991431" cy="3247858"/>
          </a:xfrm>
          <a:custGeom>
            <a:avLst/>
            <a:gdLst/>
            <a:ahLst/>
            <a:cxnLst/>
            <a:rect l="l" t="t" r="r" b="b"/>
            <a:pathLst>
              <a:path w="12991431" h="3247858">
                <a:moveTo>
                  <a:pt x="0" y="0"/>
                </a:moveTo>
                <a:lnTo>
                  <a:pt x="12991431" y="0"/>
                </a:lnTo>
                <a:lnTo>
                  <a:pt x="12991431" y="3247858"/>
                </a:lnTo>
                <a:lnTo>
                  <a:pt x="0" y="3247858"/>
                </a:lnTo>
                <a:lnTo>
                  <a:pt x="0" y="0"/>
                </a:lnTo>
                <a:close/>
              </a:path>
            </a:pathLst>
          </a:custGeom>
          <a:blipFill>
            <a:blip r:embed="rId19"/>
            <a:stretch>
              <a:fillRect/>
            </a:stretch>
          </a:blipFill>
        </p:spPr>
      </p:sp>
      <p:sp>
        <p:nvSpPr>
          <p:cNvPr id="29" name="TextBox 29"/>
          <p:cNvSpPr txBox="1"/>
          <p:nvPr/>
        </p:nvSpPr>
        <p:spPr>
          <a:xfrm>
            <a:off x="469138" y="1819854"/>
            <a:ext cx="3815953" cy="514350"/>
          </a:xfrm>
          <a:prstGeom prst="rect">
            <a:avLst/>
          </a:prstGeom>
        </p:spPr>
        <p:txBody>
          <a:bodyPr lIns="0" tIns="0" rIns="0" bIns="0" rtlCol="0" anchor="t">
            <a:spAutoFit/>
          </a:bodyPr>
          <a:lstStyle/>
          <a:p>
            <a:pPr algn="ctr">
              <a:lnSpc>
                <a:spcPts val="3840"/>
              </a:lnSpc>
            </a:pPr>
            <a:r>
              <a:rPr lang="en-US" sz="3200" b="1" u="sng">
                <a:solidFill>
                  <a:srgbClr val="000000"/>
                </a:solidFill>
                <a:latin typeface="Arial Bold"/>
                <a:ea typeface="Arial Bold"/>
                <a:cs typeface="Arial Bold"/>
                <a:sym typeface="Arial Bold"/>
              </a:rPr>
              <a:t>Technologies used:</a:t>
            </a:r>
          </a:p>
        </p:txBody>
      </p:sp>
      <p:sp>
        <p:nvSpPr>
          <p:cNvPr id="30" name="TextBox 30"/>
          <p:cNvSpPr txBox="1"/>
          <p:nvPr/>
        </p:nvSpPr>
        <p:spPr>
          <a:xfrm>
            <a:off x="462297" y="2581761"/>
            <a:ext cx="10199437" cy="3834765"/>
          </a:xfrm>
          <a:prstGeom prst="rect">
            <a:avLst/>
          </a:prstGeom>
        </p:spPr>
        <p:txBody>
          <a:bodyPr lIns="0" tIns="0" rIns="0" bIns="0" rtlCol="0" anchor="t">
            <a:spAutoFit/>
          </a:bodyPr>
          <a:lstStyle/>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Programming Languages: </a:t>
            </a:r>
            <a:r>
              <a:rPr lang="en-US" sz="1599">
                <a:solidFill>
                  <a:srgbClr val="000000"/>
                </a:solidFill>
                <a:latin typeface="Arial"/>
                <a:ea typeface="Arial"/>
                <a:cs typeface="Arial"/>
                <a:sym typeface="Arial"/>
              </a:rPr>
              <a:t>Python (AI, simulation, backend), JavaScript/TypeScript (frontend/dashboard)</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AI &amp; ML: Scikit-learn, </a:t>
            </a:r>
            <a:r>
              <a:rPr lang="en-US" sz="1599">
                <a:solidFill>
                  <a:srgbClr val="000000"/>
                </a:solidFill>
                <a:latin typeface="Arial"/>
                <a:ea typeface="Arial"/>
                <a:cs typeface="Arial"/>
                <a:sym typeface="Arial"/>
              </a:rPr>
              <a:t>TensorFlow/PyTorch (predictions &amp; reinforcement learning), Prophet/ARIMA (delay forecasting), NetworkX (railway network modeling)</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Optimization &amp; Simulation: </a:t>
            </a:r>
            <a:r>
              <a:rPr lang="en-US" sz="1599">
                <a:solidFill>
                  <a:srgbClr val="000000"/>
                </a:solidFill>
                <a:latin typeface="Arial"/>
                <a:ea typeface="Arial"/>
                <a:cs typeface="Arial"/>
                <a:sym typeface="Arial"/>
              </a:rPr>
              <a:t>SimPy (train movement simulation), PuLP/OR-Tools (schedule optimization), DEAP (heuristic optimization), Matplotlib/Plotly (visualization)</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Database &amp; Data Handling: </a:t>
            </a:r>
            <a:r>
              <a:rPr lang="en-US" sz="1599">
                <a:solidFill>
                  <a:srgbClr val="000000"/>
                </a:solidFill>
                <a:latin typeface="Arial"/>
                <a:ea typeface="Arial"/>
                <a:cs typeface="Arial"/>
                <a:sym typeface="Arial"/>
              </a:rPr>
              <a:t>SQLite/PostgreSQL (store schedules &amp; positions), CSV/JSON (prototyping)</a:t>
            </a:r>
          </a:p>
          <a:p>
            <a:pPr algn="just">
              <a:lnSpc>
                <a:spcPts val="2399"/>
              </a:lnSpc>
            </a:pPr>
            <a:endParaRPr lang="en-US" sz="1599">
              <a:solidFill>
                <a:srgbClr val="000000"/>
              </a:solidFill>
              <a:latin typeface="Arial"/>
              <a:ea typeface="Arial"/>
              <a:cs typeface="Arial"/>
              <a:sym typeface="Arial"/>
            </a:endParaRPr>
          </a:p>
          <a:p>
            <a:pPr marL="345439" lvl="1" indent="-172720" algn="just">
              <a:lnSpc>
                <a:spcPts val="2399"/>
              </a:lnSpc>
              <a:buFont typeface="Arial"/>
              <a:buChar char="•"/>
            </a:pPr>
            <a:r>
              <a:rPr lang="en-US" sz="1599" b="1">
                <a:solidFill>
                  <a:srgbClr val="000000"/>
                </a:solidFill>
                <a:latin typeface="Arial Bold"/>
                <a:ea typeface="Arial Bold"/>
                <a:cs typeface="Arial Bold"/>
                <a:sym typeface="Arial Bold"/>
              </a:rPr>
              <a:t>Web &amp; Dashboard: </a:t>
            </a:r>
            <a:r>
              <a:rPr lang="en-US" sz="1599">
                <a:solidFill>
                  <a:srgbClr val="000000"/>
                </a:solidFill>
                <a:latin typeface="Arial"/>
                <a:ea typeface="Arial"/>
                <a:cs typeface="Arial"/>
                <a:sym typeface="Arial"/>
              </a:rPr>
              <a:t>React/Next.js (dashboard), D3.js/Chart.js/Plotly (charts), FastAPI/Flask (API for predictions)</a:t>
            </a:r>
          </a:p>
          <a:p>
            <a:pPr algn="just">
              <a:lnSpc>
                <a:spcPts val="2399"/>
              </a:lnSpc>
            </a:pPr>
            <a:endParaRPr lang="en-US" sz="1599">
              <a:solidFill>
                <a:srgbClr val="000000"/>
              </a:solidFill>
              <a:latin typeface="Arial"/>
              <a:ea typeface="Arial"/>
              <a:cs typeface="Arial"/>
              <a:sym typeface="Arial"/>
            </a:endParaRPr>
          </a:p>
        </p:txBody>
      </p:sp>
      <p:sp>
        <p:nvSpPr>
          <p:cNvPr id="31" name="TextBox 31"/>
          <p:cNvSpPr txBox="1"/>
          <p:nvPr/>
        </p:nvSpPr>
        <p:spPr>
          <a:xfrm>
            <a:off x="686535" y="566927"/>
            <a:ext cx="1663146" cy="692497"/>
          </a:xfrm>
          <a:prstGeom prst="rect">
            <a:avLst/>
          </a:prstGeom>
        </p:spPr>
        <p:txBody>
          <a:bodyPr lIns="0" tIns="0" rIns="0" bIns="0" rtlCol="0" anchor="t">
            <a:spAutoFit/>
          </a:bodyPr>
          <a:lstStyle/>
          <a:p>
            <a:pPr algn="ctr">
              <a:lnSpc>
                <a:spcPts val="2719"/>
              </a:lnSpc>
            </a:pPr>
            <a:r>
              <a:rPr lang="en-US" sz="2266" b="1" dirty="0">
                <a:solidFill>
                  <a:srgbClr val="000000"/>
                </a:solidFill>
                <a:latin typeface="Arial Bold"/>
                <a:ea typeface="Arial Bold"/>
                <a:cs typeface="Arial Bold"/>
                <a:sym typeface="Arial Bold"/>
              </a:rPr>
              <a:t>Code Blooded</a:t>
            </a:r>
          </a:p>
        </p:txBody>
      </p:sp>
      <p:sp>
        <p:nvSpPr>
          <p:cNvPr id="32" name="TextBox 32"/>
          <p:cNvSpPr txBox="1"/>
          <p:nvPr/>
        </p:nvSpPr>
        <p:spPr>
          <a:xfrm>
            <a:off x="13323895" y="6975267"/>
            <a:ext cx="4275516" cy="1847850"/>
          </a:xfrm>
          <a:prstGeom prst="rect">
            <a:avLst/>
          </a:prstGeom>
        </p:spPr>
        <p:txBody>
          <a:bodyPr lIns="0" tIns="0" rIns="0" bIns="0" rtlCol="0" anchor="t">
            <a:spAutoFit/>
          </a:bodyPr>
          <a:lstStyle/>
          <a:p>
            <a:pPr algn="l">
              <a:lnSpc>
                <a:spcPts val="3600"/>
              </a:lnSpc>
            </a:pPr>
            <a:r>
              <a:rPr lang="en-US" sz="3000" b="1">
                <a:solidFill>
                  <a:srgbClr val="000000"/>
                </a:solidFill>
                <a:latin typeface="Arial Bold"/>
                <a:ea typeface="Arial Bold"/>
                <a:cs typeface="Arial Bold"/>
                <a:sym typeface="Arial Bold"/>
              </a:rPr>
              <a:t>Real-Time Rail Control:</a:t>
            </a:r>
            <a:r>
              <a:rPr lang="en-US" sz="3000">
                <a:solidFill>
                  <a:srgbClr val="000000"/>
                </a:solidFill>
                <a:latin typeface="Arial"/>
                <a:ea typeface="Arial"/>
                <a:cs typeface="Arial"/>
                <a:sym typeface="Arial"/>
              </a:rPr>
              <a:t> The Technologies Used in each stage</a:t>
            </a:r>
          </a:p>
          <a:p>
            <a:pPr algn="l">
              <a:lnSpc>
                <a:spcPts val="3600"/>
              </a:lnSpc>
            </a:pPr>
            <a:endParaRPr lang="en-US" sz="30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5776" y="241213"/>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FEASIBILITY AND VIABILITY</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7" name="Group 7"/>
          <p:cNvGrpSpPr/>
          <p:nvPr/>
        </p:nvGrpSpPr>
        <p:grpSpPr>
          <a:xfrm>
            <a:off x="9132757" y="2385001"/>
            <a:ext cx="8385054" cy="3739378"/>
            <a:chOff x="0" y="0"/>
            <a:chExt cx="2208409" cy="984857"/>
          </a:xfrm>
        </p:grpSpPr>
        <p:sp>
          <p:nvSpPr>
            <p:cNvPr id="8" name="Freeform 8"/>
            <p:cNvSpPr/>
            <p:nvPr/>
          </p:nvSpPr>
          <p:spPr>
            <a:xfrm>
              <a:off x="0" y="0"/>
              <a:ext cx="2208409" cy="984857"/>
            </a:xfrm>
            <a:custGeom>
              <a:avLst/>
              <a:gdLst/>
              <a:ahLst/>
              <a:cxnLst/>
              <a:rect l="l" t="t" r="r" b="b"/>
              <a:pathLst>
                <a:path w="2208409" h="984857">
                  <a:moveTo>
                    <a:pt x="46742" y="0"/>
                  </a:moveTo>
                  <a:lnTo>
                    <a:pt x="2161667" y="0"/>
                  </a:lnTo>
                  <a:cubicBezTo>
                    <a:pt x="2187482" y="0"/>
                    <a:pt x="2208409" y="20927"/>
                    <a:pt x="2208409" y="46742"/>
                  </a:cubicBezTo>
                  <a:lnTo>
                    <a:pt x="2208409" y="938115"/>
                  </a:lnTo>
                  <a:cubicBezTo>
                    <a:pt x="2208409" y="963930"/>
                    <a:pt x="2187482" y="984857"/>
                    <a:pt x="2161667" y="984857"/>
                  </a:cubicBezTo>
                  <a:lnTo>
                    <a:pt x="46742" y="984857"/>
                  </a:lnTo>
                  <a:cubicBezTo>
                    <a:pt x="20927" y="984857"/>
                    <a:pt x="0" y="963930"/>
                    <a:pt x="0" y="938115"/>
                  </a:cubicBezTo>
                  <a:lnTo>
                    <a:pt x="0" y="46742"/>
                  </a:lnTo>
                  <a:cubicBezTo>
                    <a:pt x="0" y="20927"/>
                    <a:pt x="20927" y="0"/>
                    <a:pt x="46742" y="0"/>
                  </a:cubicBezTo>
                  <a:close/>
                </a:path>
              </a:pathLst>
            </a:custGeom>
            <a:solidFill>
              <a:srgbClr val="A2FFC4"/>
            </a:solidFill>
          </p:spPr>
        </p:sp>
        <p:sp>
          <p:nvSpPr>
            <p:cNvPr id="9" name="TextBox 9"/>
            <p:cNvSpPr txBox="1"/>
            <p:nvPr/>
          </p:nvSpPr>
          <p:spPr>
            <a:xfrm>
              <a:off x="0" y="-9525"/>
              <a:ext cx="2208409" cy="994382"/>
            </a:xfrm>
            <a:prstGeom prst="rect">
              <a:avLst/>
            </a:prstGeom>
          </p:spPr>
          <p:txBody>
            <a:bodyPr lIns="50800" tIns="50800" rIns="50800" bIns="50800" rtlCol="0" anchor="ctr"/>
            <a:lstStyle/>
            <a:p>
              <a:pPr algn="ctr">
                <a:lnSpc>
                  <a:spcPts val="2880"/>
                </a:lnSpc>
              </a:pPr>
              <a:endParaRPr/>
            </a:p>
          </p:txBody>
        </p:sp>
      </p:grpSp>
      <p:sp>
        <p:nvSpPr>
          <p:cNvPr id="10" name="TextBox 10"/>
          <p:cNvSpPr txBox="1"/>
          <p:nvPr/>
        </p:nvSpPr>
        <p:spPr>
          <a:xfrm>
            <a:off x="10259985" y="2789620"/>
            <a:ext cx="6393525" cy="371475"/>
          </a:xfrm>
          <a:prstGeom prst="rect">
            <a:avLst/>
          </a:prstGeom>
        </p:spPr>
        <p:txBody>
          <a:bodyPr lIns="0" tIns="0" rIns="0" bIns="0" rtlCol="0" anchor="t">
            <a:spAutoFit/>
          </a:bodyPr>
          <a:lstStyle/>
          <a:p>
            <a:pPr algn="just">
              <a:lnSpc>
                <a:spcPts val="2880"/>
              </a:lnSpc>
            </a:pPr>
            <a:r>
              <a:rPr lang="en-US" sz="2400" b="1">
                <a:solidFill>
                  <a:srgbClr val="000000"/>
                </a:solidFill>
                <a:latin typeface="Arial Bold"/>
                <a:ea typeface="Arial Bold"/>
                <a:cs typeface="Arial Bold"/>
                <a:sym typeface="Arial Bold"/>
              </a:rPr>
              <a:t>Supporting Facts for Feasibility &amp; Viability</a:t>
            </a:r>
          </a:p>
        </p:txBody>
      </p:sp>
      <p:sp>
        <p:nvSpPr>
          <p:cNvPr id="11" name="Freeform 11"/>
          <p:cNvSpPr/>
          <p:nvPr/>
        </p:nvSpPr>
        <p:spPr>
          <a:xfrm>
            <a:off x="9708079" y="2799145"/>
            <a:ext cx="431880" cy="328229"/>
          </a:xfrm>
          <a:custGeom>
            <a:avLst/>
            <a:gdLst/>
            <a:ahLst/>
            <a:cxnLst/>
            <a:rect l="l" t="t" r="r" b="b"/>
            <a:pathLst>
              <a:path w="431880" h="328229">
                <a:moveTo>
                  <a:pt x="0" y="0"/>
                </a:moveTo>
                <a:lnTo>
                  <a:pt x="431879" y="0"/>
                </a:lnTo>
                <a:lnTo>
                  <a:pt x="431879" y="328228"/>
                </a:lnTo>
                <a:lnTo>
                  <a:pt x="0" y="3282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6536296" y="2799145"/>
            <a:ext cx="428680" cy="334370"/>
          </a:xfrm>
          <a:custGeom>
            <a:avLst/>
            <a:gdLst/>
            <a:ahLst/>
            <a:cxnLst/>
            <a:rect l="l" t="t" r="r" b="b"/>
            <a:pathLst>
              <a:path w="428680" h="334370">
                <a:moveTo>
                  <a:pt x="0" y="0"/>
                </a:moveTo>
                <a:lnTo>
                  <a:pt x="428680" y="0"/>
                </a:lnTo>
                <a:lnTo>
                  <a:pt x="428680" y="334370"/>
                </a:lnTo>
                <a:lnTo>
                  <a:pt x="0" y="3343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290444" y="4115295"/>
            <a:ext cx="8267790" cy="2754090"/>
            <a:chOff x="0" y="0"/>
            <a:chExt cx="11023720" cy="3672121"/>
          </a:xfrm>
        </p:grpSpPr>
        <p:sp>
          <p:nvSpPr>
            <p:cNvPr id="15" name="TextBox 15"/>
            <p:cNvSpPr txBox="1"/>
            <p:nvPr/>
          </p:nvSpPr>
          <p:spPr>
            <a:xfrm>
              <a:off x="1027059" y="97105"/>
              <a:ext cx="6311354"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Viability</a:t>
              </a:r>
            </a:p>
          </p:txBody>
        </p:sp>
        <p:sp>
          <p:nvSpPr>
            <p:cNvPr id="16" name="TextBox 16"/>
            <p:cNvSpPr txBox="1"/>
            <p:nvPr/>
          </p:nvSpPr>
          <p:spPr>
            <a:xfrm>
              <a:off x="0" y="806379"/>
              <a:ext cx="11023720" cy="2865742"/>
            </a:xfrm>
            <a:prstGeom prst="rect">
              <a:avLst/>
            </a:prstGeom>
          </p:spPr>
          <p:txBody>
            <a:bodyPr lIns="0" tIns="0" rIns="0" bIns="0" rtlCol="0" anchor="t">
              <a:spAutoFit/>
            </a:bodyPr>
            <a:lstStyle/>
            <a:p>
              <a:r>
                <a:rPr lang="en-IN" dirty="0">
                  <a:latin typeface="Arimo" panose="020B0604020202020204" charset="0"/>
                  <a:ea typeface="Arimo" panose="020B0604020202020204" charset="0"/>
                  <a:cs typeface="Arimo" panose="020B0604020202020204" charset="0"/>
                </a:rPr>
                <a:t>1.Reduces operational delays and improves punctuality KPIs for metro services.</a:t>
              </a:r>
            </a:p>
            <a:p>
              <a:r>
                <a:rPr lang="en-IN" dirty="0">
                  <a:latin typeface="Arimo" panose="020B0604020202020204" charset="0"/>
                  <a:ea typeface="Arimo" panose="020B0604020202020204" charset="0"/>
                  <a:cs typeface="Arimo" panose="020B0604020202020204" charset="0"/>
                </a:rPr>
                <a:t>2.Minimizes maintenance costs by ensuring balanced mileage allocation.</a:t>
              </a:r>
            </a:p>
            <a:p>
              <a:r>
                <a:rPr lang="en-IN" dirty="0">
                  <a:latin typeface="Arimo" panose="020B0604020202020204" charset="0"/>
                  <a:ea typeface="Arimo" panose="020B0604020202020204" charset="0"/>
                  <a:cs typeface="Arimo" panose="020B0604020202020204" charset="0"/>
                </a:rPr>
                <a:t>3.Enhances compliance with branding commitments, protecting revenue streams.</a:t>
              </a:r>
            </a:p>
            <a:p>
              <a:r>
                <a:rPr lang="en-IN" dirty="0">
                  <a:latin typeface="Arimo" panose="020B0604020202020204" charset="0"/>
                  <a:ea typeface="Arimo" panose="020B0604020202020204" charset="0"/>
                  <a:cs typeface="Arimo" panose="020B0604020202020204" charset="0"/>
                </a:rPr>
                <a:t>4.Lowers energy use and safety risks by reducing unnecessary shunting.</a:t>
              </a:r>
            </a:p>
            <a:p>
              <a:r>
                <a:rPr lang="en-IN" dirty="0">
                  <a:latin typeface="Arimo" panose="020B0604020202020204" charset="0"/>
                  <a:ea typeface="Arimo" panose="020B0604020202020204" charset="0"/>
                  <a:cs typeface="Arimo" panose="020B0604020202020204" charset="0"/>
                </a:rPr>
                <a:t>5.Scales effectively with KMRL’s planned fleet expansion, ensuring long-term sustainability.</a:t>
              </a:r>
            </a:p>
            <a:p>
              <a:pPr marL="345441" lvl="1" indent="-172721" algn="just">
                <a:lnSpc>
                  <a:spcPts val="1920"/>
                </a:lnSpc>
                <a:buAutoNum type="arabicPeriod"/>
              </a:pPr>
              <a:endParaRPr lang="en-US" sz="1600" dirty="0">
                <a:solidFill>
                  <a:srgbClr val="000000"/>
                </a:solidFill>
                <a:latin typeface="Arimo" panose="020B0604020202020204" charset="0"/>
                <a:ea typeface="Arimo" panose="020B0604020202020204" charset="0"/>
                <a:cs typeface="Arimo" panose="020B0604020202020204" charset="0"/>
                <a:sym typeface="Arimo"/>
              </a:endParaRPr>
            </a:p>
            <a:p>
              <a:pPr algn="just">
                <a:lnSpc>
                  <a:spcPts val="1920"/>
                </a:lnSpc>
              </a:pPr>
              <a:endParaRPr lang="en-US" sz="1600" dirty="0">
                <a:solidFill>
                  <a:srgbClr val="000000"/>
                </a:solidFill>
                <a:latin typeface="Arimo" panose="020B0604020202020204" charset="0"/>
                <a:ea typeface="Arimo" panose="020B0604020202020204" charset="0"/>
                <a:cs typeface="Arimo" panose="020B0604020202020204" charset="0"/>
                <a:sym typeface="Arimo"/>
              </a:endParaRPr>
            </a:p>
          </p:txBody>
        </p:sp>
        <p:sp>
          <p:nvSpPr>
            <p:cNvPr id="17" name="Freeform 17"/>
            <p:cNvSpPr/>
            <p:nvPr/>
          </p:nvSpPr>
          <p:spPr>
            <a:xfrm>
              <a:off x="204169" y="0"/>
              <a:ext cx="592847" cy="592847"/>
            </a:xfrm>
            <a:custGeom>
              <a:avLst/>
              <a:gdLst/>
              <a:ahLst/>
              <a:cxnLst/>
              <a:rect l="l" t="t" r="r" b="b"/>
              <a:pathLst>
                <a:path w="592847" h="592847">
                  <a:moveTo>
                    <a:pt x="0" y="0"/>
                  </a:moveTo>
                  <a:lnTo>
                    <a:pt x="592847" y="0"/>
                  </a:lnTo>
                  <a:lnTo>
                    <a:pt x="592847" y="592847"/>
                  </a:lnTo>
                  <a:lnTo>
                    <a:pt x="0" y="592847"/>
                  </a:lnTo>
                  <a:lnTo>
                    <a:pt x="0" y="0"/>
                  </a:lnTo>
                  <a:close/>
                </a:path>
              </a:pathLst>
            </a:custGeom>
            <a:blipFill>
              <a:blip r:embed="rId7"/>
              <a:stretch>
                <a:fillRect/>
              </a:stretch>
            </a:blipFill>
          </p:spPr>
        </p:sp>
      </p:grpSp>
      <p:grpSp>
        <p:nvGrpSpPr>
          <p:cNvPr id="18" name="Group 18"/>
          <p:cNvGrpSpPr/>
          <p:nvPr/>
        </p:nvGrpSpPr>
        <p:grpSpPr>
          <a:xfrm>
            <a:off x="294220" y="2308138"/>
            <a:ext cx="8267790" cy="1522430"/>
            <a:chOff x="0" y="0"/>
            <a:chExt cx="11023720" cy="2029906"/>
          </a:xfrm>
        </p:grpSpPr>
        <p:sp>
          <p:nvSpPr>
            <p:cNvPr id="19" name="Freeform 19"/>
            <p:cNvSpPr/>
            <p:nvPr/>
          </p:nvSpPr>
          <p:spPr>
            <a:xfrm>
              <a:off x="221940" y="0"/>
              <a:ext cx="625095" cy="625095"/>
            </a:xfrm>
            <a:custGeom>
              <a:avLst/>
              <a:gdLst/>
              <a:ahLst/>
              <a:cxnLst/>
              <a:rect l="l" t="t" r="r" b="b"/>
              <a:pathLst>
                <a:path w="625095" h="625095">
                  <a:moveTo>
                    <a:pt x="0" y="0"/>
                  </a:moveTo>
                  <a:lnTo>
                    <a:pt x="625096" y="0"/>
                  </a:lnTo>
                  <a:lnTo>
                    <a:pt x="625096" y="625095"/>
                  </a:lnTo>
                  <a:lnTo>
                    <a:pt x="0" y="625095"/>
                  </a:lnTo>
                  <a:lnTo>
                    <a:pt x="0" y="0"/>
                  </a:lnTo>
                  <a:close/>
                </a:path>
              </a:pathLst>
            </a:custGeom>
            <a:blipFill>
              <a:blip r:embed="rId8"/>
              <a:stretch>
                <a:fillRect/>
              </a:stretch>
            </a:blipFill>
          </p:spPr>
        </p:sp>
        <p:sp>
          <p:nvSpPr>
            <p:cNvPr id="20" name="TextBox 20"/>
            <p:cNvSpPr txBox="1"/>
            <p:nvPr/>
          </p:nvSpPr>
          <p:spPr>
            <a:xfrm>
              <a:off x="1098145" y="132970"/>
              <a:ext cx="6311354"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Feasibility </a:t>
              </a:r>
            </a:p>
          </p:txBody>
        </p:sp>
        <p:sp>
          <p:nvSpPr>
            <p:cNvPr id="21" name="TextBox 21"/>
            <p:cNvSpPr txBox="1"/>
            <p:nvPr/>
          </p:nvSpPr>
          <p:spPr>
            <a:xfrm>
              <a:off x="0" y="825312"/>
              <a:ext cx="11023720" cy="1204595"/>
            </a:xfrm>
            <a:prstGeom prst="rect">
              <a:avLst/>
            </a:prstGeom>
          </p:spPr>
          <p:txBody>
            <a:bodyPr lIns="0" tIns="0" rIns="0" bIns="0" rtlCol="0" anchor="t">
              <a:spAutoFit/>
            </a:bodyPr>
            <a:lstStyle/>
            <a:p>
              <a:pPr marL="345441" lvl="1" indent="-172721" algn="just">
                <a:lnSpc>
                  <a:spcPts val="2400"/>
                </a:lnSpc>
                <a:buAutoNum type="arabicPeriod"/>
              </a:pPr>
              <a:r>
                <a:rPr lang="en-US" sz="1600" dirty="0">
                  <a:solidFill>
                    <a:srgbClr val="000000"/>
                  </a:solidFill>
                  <a:latin typeface="Arimo"/>
                  <a:ea typeface="Arimo"/>
                  <a:cs typeface="Arimo"/>
                  <a:sym typeface="Arimo"/>
                </a:rPr>
                <a:t>AI, ML, and optimization algorithms are mature, well-documented, and open-source.</a:t>
              </a:r>
            </a:p>
            <a:p>
              <a:pPr marL="345441" lvl="1" indent="-172721" algn="just">
                <a:lnSpc>
                  <a:spcPts val="2400"/>
                </a:lnSpc>
                <a:buAutoNum type="arabicPeriod"/>
              </a:pPr>
              <a:r>
                <a:rPr lang="en-US" sz="1600" dirty="0">
                  <a:solidFill>
                    <a:srgbClr val="000000"/>
                  </a:solidFill>
                  <a:latin typeface="Arimo"/>
                  <a:ea typeface="Arimo"/>
                  <a:cs typeface="Arimo"/>
                  <a:sym typeface="Arimo"/>
                </a:rPr>
                <a:t>Railway scheduling and tracking APIs (like NTES) provide real-time train data.</a:t>
              </a:r>
            </a:p>
            <a:p>
              <a:pPr marL="345441" lvl="1" indent="-172721" algn="just">
                <a:lnSpc>
                  <a:spcPts val="2400"/>
                </a:lnSpc>
                <a:buAutoNum type="arabicPeriod"/>
              </a:pPr>
              <a:r>
                <a:rPr lang="en-US" sz="1600" dirty="0">
                  <a:solidFill>
                    <a:srgbClr val="000000"/>
                  </a:solidFill>
                  <a:latin typeface="Arimo"/>
                  <a:ea typeface="Arimo"/>
                  <a:cs typeface="Arimo"/>
                  <a:sym typeface="Arimo"/>
                </a:rPr>
                <a:t>Simulation frameworks (</a:t>
              </a:r>
              <a:r>
                <a:rPr lang="en-US" sz="1600" dirty="0" err="1">
                  <a:solidFill>
                    <a:srgbClr val="000000"/>
                  </a:solidFill>
                  <a:latin typeface="Arimo"/>
                  <a:ea typeface="Arimo"/>
                  <a:cs typeface="Arimo"/>
                  <a:sym typeface="Arimo"/>
                </a:rPr>
                <a:t>SimPy</a:t>
              </a:r>
              <a:r>
                <a:rPr lang="en-US" sz="1600" dirty="0">
                  <a:solidFill>
                    <a:srgbClr val="000000"/>
                  </a:solidFill>
                  <a:latin typeface="Arimo"/>
                  <a:ea typeface="Arimo"/>
                  <a:cs typeface="Arimo"/>
                  <a:sym typeface="Arimo"/>
                </a:rPr>
                <a:t>, Digital Twin) allow safe testing.</a:t>
              </a:r>
            </a:p>
          </p:txBody>
        </p:sp>
      </p:grpSp>
      <p:grpSp>
        <p:nvGrpSpPr>
          <p:cNvPr id="26" name="Group 26"/>
          <p:cNvGrpSpPr/>
          <p:nvPr/>
        </p:nvGrpSpPr>
        <p:grpSpPr>
          <a:xfrm>
            <a:off x="282323" y="6686210"/>
            <a:ext cx="8267790" cy="1783114"/>
            <a:chOff x="0" y="0"/>
            <a:chExt cx="11023720" cy="2377485"/>
          </a:xfrm>
        </p:grpSpPr>
        <p:sp>
          <p:nvSpPr>
            <p:cNvPr id="27" name="Freeform 27"/>
            <p:cNvSpPr/>
            <p:nvPr/>
          </p:nvSpPr>
          <p:spPr>
            <a:xfrm>
              <a:off x="264687" y="0"/>
              <a:ext cx="539602" cy="539602"/>
            </a:xfrm>
            <a:custGeom>
              <a:avLst/>
              <a:gdLst/>
              <a:ahLst/>
              <a:cxnLst/>
              <a:rect l="l" t="t" r="r" b="b"/>
              <a:pathLst>
                <a:path w="539602" h="539602">
                  <a:moveTo>
                    <a:pt x="0" y="0"/>
                  </a:moveTo>
                  <a:lnTo>
                    <a:pt x="539602" y="0"/>
                  </a:lnTo>
                  <a:lnTo>
                    <a:pt x="539602" y="539602"/>
                  </a:lnTo>
                  <a:lnTo>
                    <a:pt x="0" y="539602"/>
                  </a:lnTo>
                  <a:lnTo>
                    <a:pt x="0" y="0"/>
                  </a:lnTo>
                  <a:close/>
                </a:path>
              </a:pathLst>
            </a:custGeom>
            <a:blipFill>
              <a:blip r:embed="rId9"/>
              <a:stretch>
                <a:fillRect/>
              </a:stretch>
            </a:blipFill>
          </p:spPr>
        </p:sp>
        <p:sp>
          <p:nvSpPr>
            <p:cNvPr id="28" name="TextBox 28"/>
            <p:cNvSpPr txBox="1"/>
            <p:nvPr/>
          </p:nvSpPr>
          <p:spPr>
            <a:xfrm>
              <a:off x="1027583" y="33039"/>
              <a:ext cx="6311354"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Challenges</a:t>
              </a:r>
            </a:p>
          </p:txBody>
        </p:sp>
        <p:sp>
          <p:nvSpPr>
            <p:cNvPr id="29" name="TextBox 29"/>
            <p:cNvSpPr txBox="1"/>
            <p:nvPr/>
          </p:nvSpPr>
          <p:spPr>
            <a:xfrm>
              <a:off x="0" y="770935"/>
              <a:ext cx="11023720" cy="1606550"/>
            </a:xfrm>
            <a:prstGeom prst="rect">
              <a:avLst/>
            </a:prstGeom>
          </p:spPr>
          <p:txBody>
            <a:bodyPr lIns="0" tIns="0" rIns="0" bIns="0" rtlCol="0" anchor="t">
              <a:spAutoFit/>
            </a:bodyPr>
            <a:lstStyle/>
            <a:p>
              <a:pPr marL="345441" lvl="1" indent="-172721" algn="just">
                <a:lnSpc>
                  <a:spcPts val="1920"/>
                </a:lnSpc>
                <a:buAutoNum type="arabicPeriod"/>
              </a:pPr>
              <a:r>
                <a:rPr lang="en-US" sz="1600" dirty="0">
                  <a:solidFill>
                    <a:srgbClr val="000000"/>
                  </a:solidFill>
                  <a:latin typeface="Arimo"/>
                  <a:ea typeface="Arimo"/>
                  <a:cs typeface="Arimo"/>
                  <a:sym typeface="Arimo"/>
                </a:rPr>
                <a:t>Integrating predictive AI models with real-time train data streams.</a:t>
              </a:r>
            </a:p>
            <a:p>
              <a:pPr marL="345441" lvl="1" indent="-172721" algn="just">
                <a:lnSpc>
                  <a:spcPts val="1920"/>
                </a:lnSpc>
                <a:buAutoNum type="arabicPeriod"/>
              </a:pPr>
              <a:r>
                <a:rPr lang="en-US" sz="1600" dirty="0">
                  <a:solidFill>
                    <a:srgbClr val="000000"/>
                  </a:solidFill>
                  <a:latin typeface="Arimo"/>
                  <a:ea typeface="Arimo"/>
                  <a:cs typeface="Arimo"/>
                  <a:sym typeface="Arimo"/>
                </a:rPr>
                <a:t>Optimization algorithms may occasionally produce near-optimal solutions that need human validation.</a:t>
              </a:r>
            </a:p>
            <a:p>
              <a:pPr marL="345441" lvl="1" indent="-172721" algn="just">
                <a:lnSpc>
                  <a:spcPts val="1920"/>
                </a:lnSpc>
                <a:buAutoNum type="arabicPeriod"/>
              </a:pPr>
              <a:r>
                <a:rPr lang="en-US" sz="1600" dirty="0">
                  <a:solidFill>
                    <a:srgbClr val="000000"/>
                  </a:solidFill>
                  <a:latin typeface="Arimo"/>
                  <a:ea typeface="Arimo"/>
                  <a:cs typeface="Arimo"/>
                  <a:sym typeface="Arimo"/>
                </a:rPr>
                <a:t>Ensuring security and privacy of sensitive operational data.</a:t>
              </a:r>
            </a:p>
            <a:p>
              <a:pPr algn="just">
                <a:lnSpc>
                  <a:spcPts val="1920"/>
                </a:lnSpc>
              </a:pPr>
              <a:endParaRPr lang="en-US" sz="1600" dirty="0">
                <a:solidFill>
                  <a:srgbClr val="000000"/>
                </a:solidFill>
                <a:latin typeface="Arimo"/>
                <a:ea typeface="Arimo"/>
                <a:cs typeface="Arimo"/>
                <a:sym typeface="Arimo"/>
              </a:endParaRPr>
            </a:p>
          </p:txBody>
        </p:sp>
      </p:grpSp>
      <p:grpSp>
        <p:nvGrpSpPr>
          <p:cNvPr id="30" name="Group 30"/>
          <p:cNvGrpSpPr/>
          <p:nvPr/>
        </p:nvGrpSpPr>
        <p:grpSpPr>
          <a:xfrm>
            <a:off x="9200252" y="6575972"/>
            <a:ext cx="7960511" cy="3625383"/>
            <a:chOff x="0" y="0"/>
            <a:chExt cx="10614015" cy="4833844"/>
          </a:xfrm>
        </p:grpSpPr>
        <p:sp>
          <p:nvSpPr>
            <p:cNvPr id="31" name="TextBox 31"/>
            <p:cNvSpPr txBox="1"/>
            <p:nvPr/>
          </p:nvSpPr>
          <p:spPr>
            <a:xfrm>
              <a:off x="1165746" y="139772"/>
              <a:ext cx="6076787" cy="492125"/>
            </a:xfrm>
            <a:prstGeom prst="rect">
              <a:avLst/>
            </a:prstGeom>
          </p:spPr>
          <p:txBody>
            <a:bodyPr lIns="0" tIns="0" rIns="0" bIns="0" rtlCol="0" anchor="t">
              <a:spAutoFit/>
            </a:bodyPr>
            <a:lstStyle/>
            <a:p>
              <a:pPr algn="just">
                <a:lnSpc>
                  <a:spcPts val="2880"/>
                </a:lnSpc>
              </a:pPr>
              <a:r>
                <a:rPr lang="en-US" sz="2400" b="1" u="sng">
                  <a:solidFill>
                    <a:srgbClr val="000000"/>
                  </a:solidFill>
                  <a:latin typeface="Arial Bold"/>
                  <a:ea typeface="Arial Bold"/>
                  <a:cs typeface="Arial Bold"/>
                  <a:sym typeface="Arial Bold"/>
                </a:rPr>
                <a:t>Use Cases</a:t>
              </a:r>
            </a:p>
          </p:txBody>
        </p:sp>
        <p:sp>
          <p:nvSpPr>
            <p:cNvPr id="32" name="TextBox 32"/>
            <p:cNvSpPr txBox="1"/>
            <p:nvPr/>
          </p:nvSpPr>
          <p:spPr>
            <a:xfrm>
              <a:off x="0" y="784449"/>
              <a:ext cx="10614015" cy="4049395"/>
            </a:xfrm>
            <a:prstGeom prst="rect">
              <a:avLst/>
            </a:prstGeom>
          </p:spPr>
          <p:txBody>
            <a:bodyPr lIns="0" tIns="0" rIns="0" bIns="0" rtlCol="0" anchor="t">
              <a:spAutoFit/>
            </a:bodyPr>
            <a:lstStyle/>
            <a:p>
              <a:pPr marL="345441" lvl="1" indent="-172721" algn="just">
                <a:lnSpc>
                  <a:spcPts val="2400"/>
                </a:lnSpc>
                <a:buAutoNum type="arabicPeriod"/>
              </a:pPr>
              <a:r>
                <a:rPr lang="en-US" sz="1600" b="1" dirty="0">
                  <a:solidFill>
                    <a:srgbClr val="000000"/>
                  </a:solidFill>
                  <a:latin typeface="Arimo Bold"/>
                  <a:ea typeface="Arimo Bold"/>
                  <a:cs typeface="Arimo Bold"/>
                  <a:sym typeface="Arimo Bold"/>
                </a:rPr>
                <a:t>Train Induction</a:t>
              </a:r>
              <a:r>
                <a:rPr lang="en-US" sz="1600" dirty="0">
                  <a:solidFill>
                    <a:srgbClr val="000000"/>
                  </a:solidFill>
                  <a:latin typeface="Arimo"/>
                  <a:ea typeface="Arimo"/>
                  <a:cs typeface="Arimo"/>
                  <a:sym typeface="Arimo"/>
                </a:rPr>
                <a:t>– </a:t>
              </a:r>
              <a:r>
                <a:rPr lang="en-IN" sz="1600" dirty="0">
                  <a:latin typeface="Arimo" panose="020B0604020202020204" charset="0"/>
                  <a:ea typeface="Arimo" panose="020B0604020202020204" charset="0"/>
                  <a:cs typeface="Arimo" panose="020B0604020202020204" charset="0"/>
                </a:rPr>
                <a:t>Automated nightly train induction planning for metro depots.</a:t>
              </a:r>
              <a:endParaRPr lang="en-US" sz="1600" dirty="0">
                <a:solidFill>
                  <a:srgbClr val="000000"/>
                </a:solidFill>
                <a:latin typeface="Arimo" panose="020B0604020202020204" charset="0"/>
                <a:ea typeface="Arimo" panose="020B0604020202020204" charset="0"/>
                <a:cs typeface="Arimo" panose="020B0604020202020204" charset="0"/>
                <a:sym typeface="Arimo"/>
              </a:endParaRPr>
            </a:p>
            <a:p>
              <a:pPr marL="345441" lvl="1" indent="-172721" algn="just">
                <a:lnSpc>
                  <a:spcPts val="2400"/>
                </a:lnSpc>
                <a:buAutoNum type="arabicPeriod"/>
              </a:pPr>
              <a:r>
                <a:rPr lang="en-US" sz="1600" b="1" dirty="0">
                  <a:solidFill>
                    <a:srgbClr val="000000"/>
                  </a:solidFill>
                  <a:latin typeface="Arimo Bold"/>
                  <a:ea typeface="Arimo Bold"/>
                  <a:cs typeface="Arimo Bold"/>
                  <a:sym typeface="Arimo Bold"/>
                </a:rPr>
                <a:t>Conflict Resolution – </a:t>
              </a:r>
              <a:r>
                <a:rPr lang="en-US" sz="1600" dirty="0">
                  <a:solidFill>
                    <a:srgbClr val="000000"/>
                  </a:solidFill>
                  <a:latin typeface="Arimo"/>
                  <a:ea typeface="Arimo"/>
                  <a:cs typeface="Arimo"/>
                  <a:sym typeface="Arimo"/>
                </a:rPr>
                <a:t>Optimize track allocation and train scheduling to avoid collisions.</a:t>
              </a:r>
            </a:p>
            <a:p>
              <a:pPr marL="345441" lvl="1" indent="-172721" algn="just">
                <a:lnSpc>
                  <a:spcPts val="2400"/>
                </a:lnSpc>
                <a:buAutoNum type="arabicPeriod"/>
              </a:pPr>
              <a:r>
                <a:rPr lang="en-US" sz="1600" b="1" dirty="0">
                  <a:solidFill>
                    <a:srgbClr val="000000"/>
                  </a:solidFill>
                  <a:latin typeface="Arimo Bold"/>
                  <a:ea typeface="Arimo Bold"/>
                  <a:cs typeface="Arimo Bold"/>
                  <a:sym typeface="Arimo Bold"/>
                </a:rPr>
                <a:t>Throughput Maximization – </a:t>
              </a:r>
              <a:r>
                <a:rPr lang="en-US" sz="1600" dirty="0">
                  <a:solidFill>
                    <a:srgbClr val="000000"/>
                  </a:solidFill>
                  <a:latin typeface="Arimo"/>
                  <a:ea typeface="Arimo"/>
                  <a:cs typeface="Arimo"/>
                  <a:sym typeface="Arimo"/>
                </a:rPr>
                <a:t>Increase the number of trains handled per section without compromising safety.</a:t>
              </a:r>
            </a:p>
            <a:p>
              <a:pPr marL="345441" lvl="1" indent="-172721" algn="just">
                <a:lnSpc>
                  <a:spcPts val="2400"/>
                </a:lnSpc>
                <a:buAutoNum type="arabicPeriod"/>
              </a:pPr>
              <a:r>
                <a:rPr lang="en-US" sz="1600" b="1" dirty="0">
                  <a:solidFill>
                    <a:srgbClr val="000000"/>
                  </a:solidFill>
                  <a:latin typeface="Arimo Bold"/>
                  <a:ea typeface="Arimo Bold"/>
                  <a:cs typeface="Arimo Bold"/>
                  <a:sym typeface="Arimo Bold"/>
                </a:rPr>
                <a:t>Controller Dashboard –</a:t>
              </a:r>
              <a:r>
                <a:rPr lang="en-US" sz="1600" dirty="0">
                  <a:solidFill>
                    <a:srgbClr val="000000"/>
                  </a:solidFill>
                  <a:latin typeface="Arimo"/>
                  <a:ea typeface="Arimo"/>
                  <a:cs typeface="Arimo"/>
                  <a:sym typeface="Arimo"/>
                </a:rPr>
                <a:t> Provide actionable insights, alerts, and visualization of real-time train movements.</a:t>
              </a:r>
            </a:p>
            <a:p>
              <a:pPr marL="345441" lvl="1" indent="-172721" algn="just">
                <a:lnSpc>
                  <a:spcPts val="2400"/>
                </a:lnSpc>
                <a:buAutoNum type="arabicPeriod"/>
              </a:pPr>
              <a:r>
                <a:rPr lang="en-US" sz="1600" b="1" dirty="0">
                  <a:solidFill>
                    <a:srgbClr val="000000"/>
                  </a:solidFill>
                  <a:latin typeface="Arimo Bold"/>
                  <a:ea typeface="Arimo Bold"/>
                  <a:cs typeface="Arimo Bold"/>
                  <a:sym typeface="Arimo Bold"/>
                </a:rPr>
                <a:t>Feedback Loop</a:t>
              </a:r>
              <a:r>
                <a:rPr lang="en-US" sz="1600" dirty="0">
                  <a:solidFill>
                    <a:srgbClr val="000000"/>
                  </a:solidFill>
                  <a:latin typeface="Arimo"/>
                  <a:ea typeface="Arimo"/>
                  <a:cs typeface="Arimo"/>
                  <a:sym typeface="Arimo"/>
                </a:rPr>
                <a:t> – Continuously improve predictions based on real-time data.</a:t>
              </a:r>
            </a:p>
            <a:p>
              <a:pPr algn="just">
                <a:lnSpc>
                  <a:spcPts val="2400"/>
                </a:lnSpc>
              </a:pPr>
              <a:endParaRPr lang="en-US" sz="1600" dirty="0">
                <a:solidFill>
                  <a:srgbClr val="000000"/>
                </a:solidFill>
                <a:latin typeface="Arimo"/>
                <a:ea typeface="Arimo"/>
                <a:cs typeface="Arimo"/>
                <a:sym typeface="Arimo"/>
              </a:endParaRPr>
            </a:p>
            <a:p>
              <a:pPr algn="just">
                <a:lnSpc>
                  <a:spcPts val="2400"/>
                </a:lnSpc>
              </a:pPr>
              <a:endParaRPr lang="en-US" sz="1600" dirty="0">
                <a:solidFill>
                  <a:srgbClr val="000000"/>
                </a:solidFill>
                <a:latin typeface="Arimo"/>
                <a:ea typeface="Arimo"/>
                <a:cs typeface="Arimo"/>
                <a:sym typeface="Arimo"/>
              </a:endParaRPr>
            </a:p>
          </p:txBody>
        </p:sp>
        <p:sp>
          <p:nvSpPr>
            <p:cNvPr id="33" name="Freeform 33"/>
            <p:cNvSpPr/>
            <p:nvPr/>
          </p:nvSpPr>
          <p:spPr>
            <a:xfrm>
              <a:off x="282361" y="0"/>
              <a:ext cx="631897" cy="631897"/>
            </a:xfrm>
            <a:custGeom>
              <a:avLst/>
              <a:gdLst/>
              <a:ahLst/>
              <a:cxnLst/>
              <a:rect l="l" t="t" r="r" b="b"/>
              <a:pathLst>
                <a:path w="631897" h="631897">
                  <a:moveTo>
                    <a:pt x="0" y="0"/>
                  </a:moveTo>
                  <a:lnTo>
                    <a:pt x="631897" y="0"/>
                  </a:lnTo>
                  <a:lnTo>
                    <a:pt x="631897" y="631897"/>
                  </a:lnTo>
                  <a:lnTo>
                    <a:pt x="0" y="631897"/>
                  </a:lnTo>
                  <a:lnTo>
                    <a:pt x="0" y="0"/>
                  </a:lnTo>
                  <a:close/>
                </a:path>
              </a:pathLst>
            </a:custGeom>
            <a:blipFill>
              <a:blip r:embed="rId10"/>
              <a:stretch>
                <a:fillRect/>
              </a:stretch>
            </a:blipFill>
          </p:spPr>
        </p:sp>
      </p:grpSp>
      <p:grpSp>
        <p:nvGrpSpPr>
          <p:cNvPr id="34" name="Group 34"/>
          <p:cNvGrpSpPr/>
          <p:nvPr/>
        </p:nvGrpSpPr>
        <p:grpSpPr>
          <a:xfrm>
            <a:off x="363530" y="208583"/>
            <a:ext cx="2309154" cy="1438427"/>
            <a:chOff x="0" y="0"/>
            <a:chExt cx="3078872" cy="1917902"/>
          </a:xfrm>
        </p:grpSpPr>
        <p:sp>
          <p:nvSpPr>
            <p:cNvPr id="35" name="Freeform 35"/>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6" name="TextBox 36"/>
            <p:cNvSpPr txBox="1"/>
            <p:nvPr/>
          </p:nvSpPr>
          <p:spPr>
            <a:xfrm>
              <a:off x="430673" y="484142"/>
              <a:ext cx="2217527" cy="923329"/>
            </a:xfrm>
            <a:prstGeom prst="rect">
              <a:avLst/>
            </a:prstGeom>
          </p:spPr>
          <p:txBody>
            <a:bodyPr lIns="0" tIns="0" rIns="0" bIns="0" rtlCol="0" anchor="t">
              <a:spAutoFit/>
            </a:bodyPr>
            <a:lstStyle/>
            <a:p>
              <a:pPr algn="ctr">
                <a:lnSpc>
                  <a:spcPts val="2719"/>
                </a:lnSpc>
              </a:pPr>
              <a:r>
                <a:rPr lang="en-US" sz="2266" b="1" dirty="0">
                  <a:solidFill>
                    <a:srgbClr val="000000"/>
                  </a:solidFill>
                  <a:latin typeface="Arial Bold"/>
                  <a:ea typeface="Arial Bold"/>
                  <a:cs typeface="Arial Bold"/>
                  <a:sym typeface="Arial Bold"/>
                </a:rPr>
                <a:t>Code</a:t>
              </a:r>
            </a:p>
            <a:p>
              <a:pPr algn="ctr">
                <a:lnSpc>
                  <a:spcPts val="2719"/>
                </a:lnSpc>
              </a:pPr>
              <a:r>
                <a:rPr lang="en-US" sz="2266" b="1" dirty="0">
                  <a:solidFill>
                    <a:srgbClr val="000000"/>
                  </a:solidFill>
                  <a:latin typeface="Arial Bold"/>
                  <a:ea typeface="Arial Bold"/>
                  <a:cs typeface="Arial Bold"/>
                  <a:sym typeface="Arial Bold"/>
                </a:rPr>
                <a:t>Blooded</a:t>
              </a:r>
            </a:p>
          </p:txBody>
        </p:sp>
      </p:grpSp>
      <p:sp>
        <p:nvSpPr>
          <p:cNvPr id="44" name="TextBox 13"/>
          <p:cNvSpPr txBox="1"/>
          <p:nvPr/>
        </p:nvSpPr>
        <p:spPr>
          <a:xfrm>
            <a:off x="9499800" y="3393428"/>
            <a:ext cx="7673455" cy="487313"/>
          </a:xfrm>
          <a:prstGeom prst="rect">
            <a:avLst/>
          </a:prstGeom>
        </p:spPr>
        <p:txBody>
          <a:bodyPr lIns="0" tIns="0" rIns="0" bIns="0" rtlCol="0" anchor="t">
            <a:spAutoFit/>
          </a:bodyPr>
          <a:lstStyle/>
          <a:p>
            <a:pPr marL="172720" lvl="1" algn="ctr">
              <a:lnSpc>
                <a:spcPts val="1920"/>
              </a:lnSpc>
            </a:pPr>
            <a:endParaRPr lang="en-US" sz="1600" dirty="0">
              <a:solidFill>
                <a:srgbClr val="000000"/>
              </a:solidFill>
              <a:latin typeface="Arimo"/>
              <a:ea typeface="Arimo"/>
              <a:cs typeface="Arimo"/>
              <a:sym typeface="Arimo"/>
            </a:endParaRPr>
          </a:p>
          <a:p>
            <a:pPr marL="345441" lvl="1" indent="-172721" algn="ctr">
              <a:lnSpc>
                <a:spcPts val="1920"/>
              </a:lnSpc>
              <a:buFont typeface="Arial"/>
              <a:buChar char="•"/>
            </a:pPr>
            <a:endParaRPr lang="en-US" sz="1600" dirty="0">
              <a:solidFill>
                <a:srgbClr val="000000"/>
              </a:solidFill>
              <a:latin typeface="Arimo"/>
              <a:ea typeface="Arimo"/>
              <a:cs typeface="Arimo"/>
              <a:sym typeface="Arimo"/>
            </a:endParaRPr>
          </a:p>
        </p:txBody>
      </p:sp>
      <p:sp>
        <p:nvSpPr>
          <p:cNvPr id="45" name="TextBox 13">
            <a:extLst>
              <a:ext uri="{FF2B5EF4-FFF2-40B4-BE49-F238E27FC236}">
                <a16:creationId xmlns:a16="http://schemas.microsoft.com/office/drawing/2014/main" id="{77ED5CA3-D895-5BB5-44C9-F650667AD8EB}"/>
              </a:ext>
            </a:extLst>
          </p:cNvPr>
          <p:cNvSpPr txBox="1"/>
          <p:nvPr/>
        </p:nvSpPr>
        <p:spPr>
          <a:xfrm>
            <a:off x="9652200" y="3545828"/>
            <a:ext cx="7673455" cy="487313"/>
          </a:xfrm>
          <a:prstGeom prst="rect">
            <a:avLst/>
          </a:prstGeom>
        </p:spPr>
        <p:txBody>
          <a:bodyPr lIns="0" tIns="0" rIns="0" bIns="0" rtlCol="0" anchor="t">
            <a:spAutoFit/>
          </a:bodyPr>
          <a:lstStyle/>
          <a:p>
            <a:pPr marL="172720" lvl="1" algn="ctr">
              <a:lnSpc>
                <a:spcPts val="1920"/>
              </a:lnSpc>
            </a:pPr>
            <a:endParaRPr lang="en-US" sz="1600" dirty="0">
              <a:solidFill>
                <a:srgbClr val="000000"/>
              </a:solidFill>
              <a:latin typeface="Arimo"/>
              <a:ea typeface="Arimo"/>
              <a:cs typeface="Arimo"/>
              <a:sym typeface="Arimo"/>
            </a:endParaRPr>
          </a:p>
          <a:p>
            <a:pPr marL="345441" lvl="1" indent="-172721" algn="ctr">
              <a:lnSpc>
                <a:spcPts val="1920"/>
              </a:lnSpc>
              <a:buFont typeface="Arial"/>
              <a:buChar char="•"/>
            </a:pPr>
            <a:endParaRPr lang="en-US" sz="1600" dirty="0">
              <a:solidFill>
                <a:srgbClr val="000000"/>
              </a:solidFill>
              <a:latin typeface="Arimo"/>
              <a:ea typeface="Arimo"/>
              <a:cs typeface="Arimo"/>
              <a:sym typeface="Arimo"/>
            </a:endParaRPr>
          </a:p>
        </p:txBody>
      </p:sp>
      <p:sp>
        <p:nvSpPr>
          <p:cNvPr id="48" name="TextBox 47">
            <a:extLst>
              <a:ext uri="{FF2B5EF4-FFF2-40B4-BE49-F238E27FC236}">
                <a16:creationId xmlns:a16="http://schemas.microsoft.com/office/drawing/2014/main" id="{0B624FEF-35E0-F8DF-A0E0-FD302F6B5451}"/>
              </a:ext>
            </a:extLst>
          </p:cNvPr>
          <p:cNvSpPr txBox="1"/>
          <p:nvPr/>
        </p:nvSpPr>
        <p:spPr>
          <a:xfrm>
            <a:off x="282323" y="8776300"/>
            <a:ext cx="8267790" cy="1107996"/>
          </a:xfrm>
          <a:prstGeom prst="rect">
            <a:avLst/>
          </a:prstGeom>
          <a:noFill/>
        </p:spPr>
        <p:txBody>
          <a:bodyPr wrap="square" rtlCol="0">
            <a:spAutoFit/>
          </a:bodyPr>
          <a:lstStyle/>
          <a:p>
            <a:r>
              <a:rPr lang="en-IN" sz="2400" b="1" dirty="0">
                <a:latin typeface="Arial" panose="020B0604020202020204" pitchFamily="34" charset="0"/>
                <a:cs typeface="Arial" panose="020B0604020202020204" pitchFamily="34" charset="0"/>
              </a:rPr>
              <a:t>            </a:t>
            </a:r>
            <a:r>
              <a:rPr lang="en-IN" sz="2400" b="1" u="sng" dirty="0">
                <a:latin typeface="Arial" panose="020B0604020202020204" pitchFamily="34" charset="0"/>
                <a:cs typeface="Arial" panose="020B0604020202020204" pitchFamily="34" charset="0"/>
              </a:rPr>
              <a:t>Prototype</a:t>
            </a:r>
          </a:p>
          <a:p>
            <a:r>
              <a:rPr lang="en-IN" sz="2400" b="1" u="sng" dirty="0">
                <a:latin typeface="Arial" panose="020B0604020202020204" pitchFamily="34" charset="0"/>
                <a:cs typeface="Arial" panose="020B0604020202020204" pitchFamily="34" charset="0"/>
              </a:rPr>
              <a:t>https://onam-sync.vercel.app/</a:t>
            </a:r>
          </a:p>
          <a:p>
            <a:endParaRPr lang="en-IN" b="1" u="sng" dirty="0">
              <a:latin typeface="Arial" panose="020B0604020202020204" pitchFamily="34" charset="0"/>
              <a:cs typeface="Arial" panose="020B0604020202020204" pitchFamily="34" charset="0"/>
            </a:endParaRPr>
          </a:p>
        </p:txBody>
      </p:sp>
      <p:pic>
        <p:nvPicPr>
          <p:cNvPr id="50" name="Graphic 49" descr="Programmer">
            <a:extLst>
              <a:ext uri="{FF2B5EF4-FFF2-40B4-BE49-F238E27FC236}">
                <a16:creationId xmlns:a16="http://schemas.microsoft.com/office/drawing/2014/main" id="{8A57E9D3-498F-610C-EF56-BAF351C997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0675" y="8469324"/>
            <a:ext cx="834725" cy="716986"/>
          </a:xfrm>
          <a:prstGeom prst="rect">
            <a:avLst/>
          </a:prstGeom>
        </p:spPr>
      </p:pic>
      <p:sp>
        <p:nvSpPr>
          <p:cNvPr id="52" name="Rectangle 7">
            <a:extLst>
              <a:ext uri="{FF2B5EF4-FFF2-40B4-BE49-F238E27FC236}">
                <a16:creationId xmlns:a16="http://schemas.microsoft.com/office/drawing/2014/main" id="{5FA9D971-44F6-BBE9-1266-48E9B863032B}"/>
              </a:ext>
            </a:extLst>
          </p:cNvPr>
          <p:cNvSpPr>
            <a:spLocks noChangeArrowheads="1"/>
          </p:cNvSpPr>
          <p:nvPr/>
        </p:nvSpPr>
        <p:spPr bwMode="auto">
          <a:xfrm>
            <a:off x="9488556" y="3275509"/>
            <a:ext cx="767345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mo" panose="020B0604020202020204" charset="0"/>
                <a:ea typeface="Arimo" panose="020B0604020202020204" charset="0"/>
                <a:cs typeface="Arimo" panose="020B0604020202020204" charset="0"/>
              </a:rPr>
              <a:t>Kochi Metro currently manages 25 trainsets, projected to expand to 40 by 2027.</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mo" panose="020B0604020202020204" charset="0"/>
                <a:ea typeface="Arimo" panose="020B0604020202020204" charset="0"/>
                <a:cs typeface="Arimo" panose="020B0604020202020204" charset="0"/>
              </a:rPr>
              <a:t>Manual planning takes place in a short 2-hour window (21:00–23:00), increasing error risk.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mo" panose="020B0604020202020204" charset="0"/>
                <a:ea typeface="Arimo" panose="020B0604020202020204" charset="0"/>
                <a:cs typeface="Arimo" panose="020B0604020202020204" charset="0"/>
              </a:rPr>
              <a:t>Even a single clearance miss can affect 99.5% punctuality KPI.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mo" panose="020B0604020202020204" charset="0"/>
                <a:ea typeface="Arimo" panose="020B0604020202020204" charset="0"/>
                <a:cs typeface="Arimo" panose="020B0604020202020204" charset="0"/>
              </a:rPr>
              <a:t>Poor mileage allocation accelerates wear, inflating maintenance costs.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mo" panose="020B0604020202020204" charset="0"/>
                <a:ea typeface="Arimo" panose="020B0604020202020204" charset="0"/>
                <a:cs typeface="Arimo" panose="020B0604020202020204" charset="0"/>
              </a:rPr>
              <a:t>Global metro systems (e.g., Singapore MRT, Hong Kong MTR) already leverage AI for predictive scheduling, proving practicality.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222947"/>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IMPACT AND BENEFITS</a:t>
              </a:r>
            </a:p>
          </p:txBody>
        </p:sp>
      </p:grpSp>
      <p:grpSp>
        <p:nvGrpSpPr>
          <p:cNvPr id="5" name="Group 5"/>
          <p:cNvGrpSpPr/>
          <p:nvPr/>
        </p:nvGrpSpPr>
        <p:grpSpPr>
          <a:xfrm>
            <a:off x="13106400" y="9534530"/>
            <a:ext cx="4267200" cy="547688"/>
            <a:chOff x="0" y="0"/>
            <a:chExt cx="5689600" cy="730250"/>
          </a:xfrm>
        </p:grpSpPr>
        <p:sp>
          <p:nvSpPr>
            <p:cNvPr id="6" name="Freeform 6"/>
            <p:cNvSpPr/>
            <p:nvPr/>
          </p:nvSpPr>
          <p:spPr>
            <a:xfrm>
              <a:off x="0" y="0"/>
              <a:ext cx="5689600" cy="730250"/>
            </a:xfrm>
            <a:custGeom>
              <a:avLst/>
              <a:gdLst/>
              <a:ahLst/>
              <a:cxnLst/>
              <a:rect l="l" t="t" r="r" b="b"/>
              <a:pathLst>
                <a:path w="5689600" h="730250">
                  <a:moveTo>
                    <a:pt x="0" y="0"/>
                  </a:moveTo>
                  <a:lnTo>
                    <a:pt x="5689600" y="0"/>
                  </a:lnTo>
                  <a:lnTo>
                    <a:pt x="5689600" y="730250"/>
                  </a:lnTo>
                  <a:lnTo>
                    <a:pt x="0" y="730250"/>
                  </a:lnTo>
                  <a:close/>
                </a:path>
              </a:pathLst>
            </a:custGeom>
            <a:solidFill>
              <a:srgbClr val="000000">
                <a:alpha val="0"/>
              </a:srgbClr>
            </a:solidFill>
          </p:spPr>
        </p:sp>
        <p:sp>
          <p:nvSpPr>
            <p:cNvPr id="7" name="TextBox 7"/>
            <p:cNvSpPr txBox="1"/>
            <p:nvPr/>
          </p:nvSpPr>
          <p:spPr>
            <a:xfrm>
              <a:off x="0" y="-19050"/>
              <a:ext cx="5689600" cy="749300"/>
            </a:xfrm>
            <a:prstGeom prst="rect">
              <a:avLst/>
            </a:prstGeom>
          </p:spPr>
          <p:txBody>
            <a:bodyPr lIns="0" tIns="0" rIns="0" bIns="0" rtlCol="0" anchor="ctr"/>
            <a:lstStyle/>
            <a:p>
              <a:pPr algn="r">
                <a:lnSpc>
                  <a:spcPts val="2160"/>
                </a:lnSpc>
              </a:pPr>
              <a:r>
                <a:rPr lang="en-US" sz="1800" b="1">
                  <a:solidFill>
                    <a:srgbClr val="FFFFFF"/>
                  </a:solidFill>
                  <a:latin typeface="Arimo Bold"/>
                  <a:ea typeface="Arimo Bold"/>
                  <a:cs typeface="Arimo Bold"/>
                  <a:sym typeface="Arimo Bold"/>
                </a:rPr>
                <a:t>6</a:t>
              </a:r>
            </a:p>
          </p:txBody>
        </p:sp>
      </p:grpSp>
      <p:grpSp>
        <p:nvGrpSpPr>
          <p:cNvPr id="8" name="Group 8"/>
          <p:cNvGrpSpPr/>
          <p:nvPr/>
        </p:nvGrpSpPr>
        <p:grpSpPr>
          <a:xfrm>
            <a:off x="14762049" y="85645"/>
            <a:ext cx="3313680" cy="1684302"/>
            <a:chOff x="0" y="0"/>
            <a:chExt cx="4418240" cy="2245736"/>
          </a:xfrm>
        </p:grpSpPr>
        <p:sp>
          <p:nvSpPr>
            <p:cNvPr id="9" name="Freeform 9"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grpSp>
        <p:nvGrpSpPr>
          <p:cNvPr id="10" name="Group 10"/>
          <p:cNvGrpSpPr/>
          <p:nvPr/>
        </p:nvGrpSpPr>
        <p:grpSpPr>
          <a:xfrm>
            <a:off x="363530" y="208583"/>
            <a:ext cx="2309154" cy="1438427"/>
            <a:chOff x="0" y="0"/>
            <a:chExt cx="3078872" cy="1917902"/>
          </a:xfrm>
        </p:grpSpPr>
        <p:sp>
          <p:nvSpPr>
            <p:cNvPr id="11" name="Freeform 11"/>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430673" y="484142"/>
              <a:ext cx="2217527" cy="923329"/>
            </a:xfrm>
            <a:prstGeom prst="rect">
              <a:avLst/>
            </a:prstGeom>
          </p:spPr>
          <p:txBody>
            <a:bodyPr lIns="0" tIns="0" rIns="0" bIns="0" rtlCol="0" anchor="t">
              <a:spAutoFit/>
            </a:bodyPr>
            <a:lstStyle/>
            <a:p>
              <a:pPr algn="ctr">
                <a:lnSpc>
                  <a:spcPts val="2719"/>
                </a:lnSpc>
              </a:pPr>
              <a:r>
                <a:rPr lang="en-US" sz="2266" b="1" dirty="0">
                  <a:solidFill>
                    <a:srgbClr val="000000"/>
                  </a:solidFill>
                  <a:latin typeface="Arial Bold"/>
                  <a:ea typeface="Arial Bold"/>
                  <a:cs typeface="Arial Bold"/>
                  <a:sym typeface="Arial Bold"/>
                </a:rPr>
                <a:t>Code Blooded</a:t>
              </a:r>
            </a:p>
          </p:txBody>
        </p:sp>
      </p:grpSp>
      <p:sp>
        <p:nvSpPr>
          <p:cNvPr id="13" name="Freeform 13"/>
          <p:cNvSpPr/>
          <p:nvPr/>
        </p:nvSpPr>
        <p:spPr>
          <a:xfrm>
            <a:off x="559577" y="2297808"/>
            <a:ext cx="514371" cy="514371"/>
          </a:xfrm>
          <a:custGeom>
            <a:avLst/>
            <a:gdLst/>
            <a:ahLst/>
            <a:cxnLst/>
            <a:rect l="l" t="t" r="r" b="b"/>
            <a:pathLst>
              <a:path w="514371" h="514371">
                <a:moveTo>
                  <a:pt x="0" y="0"/>
                </a:moveTo>
                <a:lnTo>
                  <a:pt x="514370" y="0"/>
                </a:lnTo>
                <a:lnTo>
                  <a:pt x="514370" y="514370"/>
                </a:lnTo>
                <a:lnTo>
                  <a:pt x="0" y="514370"/>
                </a:lnTo>
                <a:lnTo>
                  <a:pt x="0" y="0"/>
                </a:lnTo>
                <a:close/>
              </a:path>
            </a:pathLst>
          </a:custGeom>
          <a:blipFill>
            <a:blip r:embed="rId5"/>
            <a:stretch>
              <a:fillRect/>
            </a:stretch>
          </a:blipFill>
        </p:spPr>
      </p:sp>
      <p:sp>
        <p:nvSpPr>
          <p:cNvPr id="14" name="Freeform 14"/>
          <p:cNvSpPr/>
          <p:nvPr/>
        </p:nvSpPr>
        <p:spPr>
          <a:xfrm>
            <a:off x="534715" y="6013020"/>
            <a:ext cx="493985" cy="493985"/>
          </a:xfrm>
          <a:custGeom>
            <a:avLst/>
            <a:gdLst/>
            <a:ahLst/>
            <a:cxnLst/>
            <a:rect l="l" t="t" r="r" b="b"/>
            <a:pathLst>
              <a:path w="493985" h="493985">
                <a:moveTo>
                  <a:pt x="0" y="0"/>
                </a:moveTo>
                <a:lnTo>
                  <a:pt x="493985" y="0"/>
                </a:lnTo>
                <a:lnTo>
                  <a:pt x="493985" y="493985"/>
                </a:lnTo>
                <a:lnTo>
                  <a:pt x="0" y="493985"/>
                </a:lnTo>
                <a:lnTo>
                  <a:pt x="0" y="0"/>
                </a:lnTo>
                <a:close/>
              </a:path>
            </a:pathLst>
          </a:custGeom>
          <a:blipFill>
            <a:blip r:embed="rId6"/>
            <a:stretch>
              <a:fillRect/>
            </a:stretch>
          </a:blipFill>
        </p:spPr>
      </p:sp>
      <p:sp>
        <p:nvSpPr>
          <p:cNvPr id="16" name="TextBox 16"/>
          <p:cNvSpPr txBox="1"/>
          <p:nvPr/>
        </p:nvSpPr>
        <p:spPr>
          <a:xfrm>
            <a:off x="1296072" y="2374028"/>
            <a:ext cx="6533744"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Potential Impact on Target Audience</a:t>
            </a:r>
          </a:p>
        </p:txBody>
      </p:sp>
      <p:sp>
        <p:nvSpPr>
          <p:cNvPr id="17" name="TextBox 17"/>
          <p:cNvSpPr txBox="1"/>
          <p:nvPr/>
        </p:nvSpPr>
        <p:spPr>
          <a:xfrm>
            <a:off x="363530" y="3060430"/>
            <a:ext cx="9195643" cy="2876550"/>
          </a:xfrm>
          <a:prstGeom prst="rect">
            <a:avLst/>
          </a:prstGeom>
        </p:spPr>
        <p:txBody>
          <a:bodyPr lIns="0" tIns="0" rIns="0" bIns="0" rtlCol="0" anchor="t">
            <a:spAutoFit/>
          </a:bodyPr>
          <a:lstStyle/>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Passengers / Train Travelers: </a:t>
            </a:r>
            <a:r>
              <a:rPr lang="en-US" sz="1600">
                <a:solidFill>
                  <a:srgbClr val="000000"/>
                </a:solidFill>
                <a:latin typeface="Arimo"/>
                <a:ea typeface="Arimo"/>
                <a:cs typeface="Arimo"/>
                <a:sym typeface="Arimo"/>
              </a:rPr>
              <a:t>Safer and more reliable train journeys, fewer delays, proactive alerts during disruptions.</a:t>
            </a:r>
          </a:p>
          <a:p>
            <a:pPr algn="just">
              <a:lnSpc>
                <a:spcPts val="1920"/>
              </a:lnSpc>
            </a:pPr>
            <a:endParaRPr lang="en-US" sz="1600">
              <a:solidFill>
                <a:srgbClr val="000000"/>
              </a:solidFill>
              <a:latin typeface="Arimo"/>
              <a:ea typeface="Arimo"/>
              <a:cs typeface="Arimo"/>
              <a:sym typeface="Arimo"/>
            </a:endParaRPr>
          </a:p>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Railway Controllers &amp; Authorities: </a:t>
            </a:r>
            <a:r>
              <a:rPr lang="en-US" sz="1600">
                <a:solidFill>
                  <a:srgbClr val="000000"/>
                </a:solidFill>
                <a:latin typeface="Arimo"/>
                <a:ea typeface="Arimo"/>
                <a:cs typeface="Arimo"/>
                <a:sym typeface="Arimo"/>
              </a:rPr>
              <a:t>Faster decision-making, optimized track usage, improved operational efficiency.</a:t>
            </a:r>
          </a:p>
          <a:p>
            <a:pPr algn="just">
              <a:lnSpc>
                <a:spcPts val="1920"/>
              </a:lnSpc>
            </a:pPr>
            <a:endParaRPr lang="en-US" sz="1600">
              <a:solidFill>
                <a:srgbClr val="000000"/>
              </a:solidFill>
              <a:latin typeface="Arimo"/>
              <a:ea typeface="Arimo"/>
              <a:cs typeface="Arimo"/>
              <a:sym typeface="Arimo"/>
            </a:endParaRPr>
          </a:p>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Railway Management / Indian Railways: </a:t>
            </a:r>
            <a:r>
              <a:rPr lang="en-US" sz="1600">
                <a:solidFill>
                  <a:srgbClr val="000000"/>
                </a:solidFill>
                <a:latin typeface="Arimo"/>
                <a:ea typeface="Arimo"/>
                <a:cs typeface="Arimo"/>
                <a:sym typeface="Arimo"/>
              </a:rPr>
              <a:t>Data-driven scheduling insights, higher punctuality, increased throughput of trains.</a:t>
            </a:r>
          </a:p>
          <a:p>
            <a:pPr algn="just">
              <a:lnSpc>
                <a:spcPts val="1920"/>
              </a:lnSpc>
            </a:pPr>
            <a:endParaRPr lang="en-US" sz="1600">
              <a:solidFill>
                <a:srgbClr val="000000"/>
              </a:solidFill>
              <a:latin typeface="Arimo"/>
              <a:ea typeface="Arimo"/>
              <a:cs typeface="Arimo"/>
              <a:sym typeface="Arimo"/>
            </a:endParaRPr>
          </a:p>
          <a:p>
            <a:pPr marL="345441" lvl="1" indent="-172721" algn="just">
              <a:lnSpc>
                <a:spcPts val="1920"/>
              </a:lnSpc>
              <a:buFont typeface="Arial"/>
              <a:buChar char="•"/>
            </a:pPr>
            <a:r>
              <a:rPr lang="en-US" sz="1600" b="1">
                <a:solidFill>
                  <a:srgbClr val="000000"/>
                </a:solidFill>
                <a:latin typeface="Arimo Bold"/>
                <a:ea typeface="Arimo Bold"/>
                <a:cs typeface="Arimo Bold"/>
                <a:sym typeface="Arimo Bold"/>
              </a:rPr>
              <a:t>Government &amp; Transport Planners: </a:t>
            </a:r>
            <a:r>
              <a:rPr lang="en-US" sz="1600">
                <a:solidFill>
                  <a:srgbClr val="000000"/>
                </a:solidFill>
                <a:latin typeface="Arimo"/>
                <a:ea typeface="Arimo"/>
                <a:cs typeface="Arimo"/>
                <a:sym typeface="Arimo"/>
              </a:rPr>
              <a:t>Better infrastructure utilization, actionable insights for policy and investment.</a:t>
            </a:r>
          </a:p>
          <a:p>
            <a:pPr algn="just">
              <a:lnSpc>
                <a:spcPts val="1920"/>
              </a:lnSpc>
            </a:pPr>
            <a:endParaRPr lang="en-US" sz="1600">
              <a:solidFill>
                <a:srgbClr val="000000"/>
              </a:solidFill>
              <a:latin typeface="Arimo"/>
              <a:ea typeface="Arimo"/>
              <a:cs typeface="Arimo"/>
              <a:sym typeface="Arimo"/>
            </a:endParaRPr>
          </a:p>
        </p:txBody>
      </p:sp>
      <p:sp>
        <p:nvSpPr>
          <p:cNvPr id="18" name="TextBox 18"/>
          <p:cNvSpPr txBox="1"/>
          <p:nvPr/>
        </p:nvSpPr>
        <p:spPr>
          <a:xfrm>
            <a:off x="1197076" y="6068855"/>
            <a:ext cx="5839915"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Benefits of the Solution</a:t>
            </a:r>
          </a:p>
        </p:txBody>
      </p:sp>
      <p:sp>
        <p:nvSpPr>
          <p:cNvPr id="19" name="TextBox 19"/>
          <p:cNvSpPr txBox="1"/>
          <p:nvPr/>
        </p:nvSpPr>
        <p:spPr>
          <a:xfrm>
            <a:off x="363530" y="6686555"/>
            <a:ext cx="8780470" cy="3105150"/>
          </a:xfrm>
          <a:prstGeom prst="rect">
            <a:avLst/>
          </a:prstGeom>
        </p:spPr>
        <p:txBody>
          <a:bodyPr lIns="0" tIns="0" rIns="0" bIns="0" rtlCol="0" anchor="t">
            <a:spAutoFit/>
          </a:bodyPr>
          <a:lstStyle/>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Social Benefit: </a:t>
            </a:r>
            <a:r>
              <a:rPr lang="en-US" sz="1700">
                <a:solidFill>
                  <a:srgbClr val="000000"/>
                </a:solidFill>
                <a:latin typeface="Arimo"/>
                <a:ea typeface="Arimo"/>
                <a:cs typeface="Arimo"/>
                <a:sym typeface="Arimo"/>
              </a:rPr>
              <a:t>Enhanced safety, punctuality, and comfort for passengers; reduces human errors in traffic control.</a:t>
            </a:r>
          </a:p>
          <a:p>
            <a:pPr algn="just">
              <a:lnSpc>
                <a:spcPts val="2040"/>
              </a:lnSpc>
            </a:pPr>
            <a:endParaRPr lang="en-US" sz="1700">
              <a:solidFill>
                <a:srgbClr val="000000"/>
              </a:solidFill>
              <a:latin typeface="Arimo"/>
              <a:ea typeface="Arimo"/>
              <a:cs typeface="Arimo"/>
              <a:sym typeface="Arimo"/>
            </a:endParaRPr>
          </a:p>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Economic </a:t>
            </a:r>
            <a:r>
              <a:rPr lang="en-US" sz="1700">
                <a:solidFill>
                  <a:srgbClr val="000000"/>
                </a:solidFill>
                <a:latin typeface="Arimo"/>
                <a:ea typeface="Arimo"/>
                <a:cs typeface="Arimo"/>
                <a:sym typeface="Arimo"/>
              </a:rPr>
              <a:t>Benefit: Improved train throughput reduces delays, boosting operational efficiency and passenger satisfaction.</a:t>
            </a:r>
          </a:p>
          <a:p>
            <a:pPr algn="just">
              <a:lnSpc>
                <a:spcPts val="2040"/>
              </a:lnSpc>
            </a:pPr>
            <a:endParaRPr lang="en-US" sz="1700">
              <a:solidFill>
                <a:srgbClr val="000000"/>
              </a:solidFill>
              <a:latin typeface="Arimo"/>
              <a:ea typeface="Arimo"/>
              <a:cs typeface="Arimo"/>
              <a:sym typeface="Arimo"/>
            </a:endParaRPr>
          </a:p>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Operational Benefit: </a:t>
            </a:r>
            <a:r>
              <a:rPr lang="en-US" sz="1700">
                <a:solidFill>
                  <a:srgbClr val="000000"/>
                </a:solidFill>
                <a:latin typeface="Arimo"/>
                <a:ea typeface="Arimo"/>
                <a:cs typeface="Arimo"/>
                <a:sym typeface="Arimo"/>
              </a:rPr>
              <a:t>Reduces manual workload for traffic controllers; AI assists in decision-making.</a:t>
            </a:r>
          </a:p>
          <a:p>
            <a:pPr algn="just">
              <a:lnSpc>
                <a:spcPts val="2040"/>
              </a:lnSpc>
            </a:pPr>
            <a:endParaRPr lang="en-US" sz="1700">
              <a:solidFill>
                <a:srgbClr val="000000"/>
              </a:solidFill>
              <a:latin typeface="Arimo"/>
              <a:ea typeface="Arimo"/>
              <a:cs typeface="Arimo"/>
              <a:sym typeface="Arimo"/>
            </a:endParaRPr>
          </a:p>
          <a:p>
            <a:pPr marL="367031" lvl="1" indent="-183515" algn="just">
              <a:lnSpc>
                <a:spcPts val="2040"/>
              </a:lnSpc>
              <a:buFont typeface="Arial"/>
              <a:buChar char="•"/>
            </a:pPr>
            <a:r>
              <a:rPr lang="en-US" sz="1700" b="1">
                <a:solidFill>
                  <a:srgbClr val="000000"/>
                </a:solidFill>
                <a:latin typeface="Arimo Bold"/>
                <a:ea typeface="Arimo Bold"/>
                <a:cs typeface="Arimo Bold"/>
                <a:sym typeface="Arimo Bold"/>
              </a:rPr>
              <a:t>Reputational Benefit: </a:t>
            </a:r>
            <a:r>
              <a:rPr lang="en-US" sz="1700">
                <a:solidFill>
                  <a:srgbClr val="000000"/>
                </a:solidFill>
                <a:latin typeface="Arimo"/>
                <a:ea typeface="Arimo"/>
                <a:cs typeface="Arimo"/>
                <a:sym typeface="Arimo"/>
              </a:rPr>
              <a:t>Positions Indian Railways as a technologically advanced, smart, and efficient transportation system.</a:t>
            </a:r>
          </a:p>
          <a:p>
            <a:pPr algn="just">
              <a:lnSpc>
                <a:spcPts val="2040"/>
              </a:lnSpc>
            </a:pPr>
            <a:endParaRPr lang="en-US" sz="1700">
              <a:solidFill>
                <a:srgbClr val="000000"/>
              </a:solidFill>
              <a:latin typeface="Arimo"/>
              <a:ea typeface="Arimo"/>
              <a:cs typeface="Arimo"/>
              <a:sym typeface="Arimo"/>
            </a:endParaRPr>
          </a:p>
        </p:txBody>
      </p:sp>
      <p:pic>
        <p:nvPicPr>
          <p:cNvPr id="21" name="Picture 20">
            <a:extLst>
              <a:ext uri="{FF2B5EF4-FFF2-40B4-BE49-F238E27FC236}">
                <a16:creationId xmlns:a16="http://schemas.microsoft.com/office/drawing/2014/main" id="{268BD68F-DD7E-6ED9-7EB2-978A3762D4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6313" y="1652631"/>
            <a:ext cx="8439299" cy="84392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 y="393856"/>
            <a:ext cx="16459200" cy="1714500"/>
            <a:chOff x="0" y="0"/>
            <a:chExt cx="21945600" cy="2286000"/>
          </a:xfrm>
        </p:grpSpPr>
        <p:sp>
          <p:nvSpPr>
            <p:cNvPr id="3" name="Freeform 3"/>
            <p:cNvSpPr/>
            <p:nvPr/>
          </p:nvSpPr>
          <p:spPr>
            <a:xfrm>
              <a:off x="0" y="0"/>
              <a:ext cx="21945600" cy="2286000"/>
            </a:xfrm>
            <a:custGeom>
              <a:avLst/>
              <a:gdLst/>
              <a:ahLst/>
              <a:cxnLst/>
              <a:rect l="l" t="t" r="r" b="b"/>
              <a:pathLst>
                <a:path w="21945600" h="2286000">
                  <a:moveTo>
                    <a:pt x="0" y="0"/>
                  </a:moveTo>
                  <a:lnTo>
                    <a:pt x="21945600" y="0"/>
                  </a:lnTo>
                  <a:lnTo>
                    <a:pt x="21945600" y="2286000"/>
                  </a:lnTo>
                  <a:lnTo>
                    <a:pt x="0" y="2286000"/>
                  </a:lnTo>
                  <a:close/>
                </a:path>
              </a:pathLst>
            </a:custGeom>
            <a:solidFill>
              <a:srgbClr val="000000">
                <a:alpha val="0"/>
              </a:srgbClr>
            </a:solidFill>
          </p:spPr>
        </p:sp>
        <p:sp>
          <p:nvSpPr>
            <p:cNvPr id="4" name="TextBox 4"/>
            <p:cNvSpPr txBox="1"/>
            <p:nvPr/>
          </p:nvSpPr>
          <p:spPr>
            <a:xfrm>
              <a:off x="0" y="-104775"/>
              <a:ext cx="21945600" cy="2390775"/>
            </a:xfrm>
            <a:prstGeom prst="rect">
              <a:avLst/>
            </a:prstGeom>
          </p:spPr>
          <p:txBody>
            <a:bodyPr lIns="0" tIns="0" rIns="0" bIns="0" rtlCol="0" anchor="ctr"/>
            <a:lstStyle/>
            <a:p>
              <a:pPr algn="ctr">
                <a:lnSpc>
                  <a:spcPts val="6480"/>
                </a:lnSpc>
              </a:pPr>
              <a:r>
                <a:rPr lang="en-US" sz="5400" b="1">
                  <a:solidFill>
                    <a:srgbClr val="000000"/>
                  </a:solidFill>
                  <a:latin typeface="Times New Roman Bold"/>
                  <a:ea typeface="Times New Roman Bold"/>
                  <a:cs typeface="Times New Roman Bold"/>
                  <a:sym typeface="Times New Roman Bold"/>
                </a:rPr>
                <a:t>RESEARCH  AND REFERENCES</a:t>
              </a:r>
            </a:p>
          </p:txBody>
        </p:sp>
      </p:grpSp>
      <p:grpSp>
        <p:nvGrpSpPr>
          <p:cNvPr id="5" name="Group 5"/>
          <p:cNvGrpSpPr/>
          <p:nvPr/>
        </p:nvGrpSpPr>
        <p:grpSpPr>
          <a:xfrm>
            <a:off x="14762049" y="85645"/>
            <a:ext cx="3313680" cy="1684302"/>
            <a:chOff x="0" y="0"/>
            <a:chExt cx="4418240" cy="2245736"/>
          </a:xfrm>
        </p:grpSpPr>
        <p:sp>
          <p:nvSpPr>
            <p:cNvPr id="6" name="Freeform 6" descr="https://www.sih.gov.in/img1/SIH-Logo.png"/>
            <p:cNvSpPr/>
            <p:nvPr/>
          </p:nvSpPr>
          <p:spPr>
            <a:xfrm>
              <a:off x="0" y="0"/>
              <a:ext cx="4418203" cy="2245741"/>
            </a:xfrm>
            <a:custGeom>
              <a:avLst/>
              <a:gdLst/>
              <a:ahLst/>
              <a:cxnLst/>
              <a:rect l="l" t="t" r="r" b="b"/>
              <a:pathLst>
                <a:path w="4418203" h="2245741">
                  <a:moveTo>
                    <a:pt x="0" y="0"/>
                  </a:moveTo>
                  <a:lnTo>
                    <a:pt x="4418203" y="0"/>
                  </a:lnTo>
                  <a:lnTo>
                    <a:pt x="4418203" y="2245741"/>
                  </a:lnTo>
                  <a:lnTo>
                    <a:pt x="0" y="2245741"/>
                  </a:lnTo>
                  <a:lnTo>
                    <a:pt x="0" y="0"/>
                  </a:lnTo>
                  <a:close/>
                </a:path>
              </a:pathLst>
            </a:custGeom>
            <a:blipFill>
              <a:blip r:embed="rId2"/>
              <a:stretch>
                <a:fillRect/>
              </a:stretch>
            </a:blipFill>
          </p:spPr>
        </p:sp>
      </p:grpSp>
      <p:sp>
        <p:nvSpPr>
          <p:cNvPr id="7" name="TextBox 7"/>
          <p:cNvSpPr txBox="1"/>
          <p:nvPr/>
        </p:nvSpPr>
        <p:spPr>
          <a:xfrm>
            <a:off x="695086" y="890237"/>
            <a:ext cx="1950843" cy="360869"/>
          </a:xfrm>
          <a:prstGeom prst="rect">
            <a:avLst/>
          </a:prstGeom>
        </p:spPr>
        <p:txBody>
          <a:bodyPr lIns="0" tIns="0" rIns="0" bIns="0" rtlCol="0" anchor="t">
            <a:spAutoFit/>
          </a:bodyPr>
          <a:lstStyle/>
          <a:p>
            <a:pPr algn="ctr">
              <a:lnSpc>
                <a:spcPts val="2719"/>
              </a:lnSpc>
            </a:pPr>
            <a:r>
              <a:rPr lang="en-US" sz="2266" b="1">
                <a:solidFill>
                  <a:srgbClr val="000000"/>
                </a:solidFill>
                <a:latin typeface="Arial Bold"/>
                <a:ea typeface="Arial Bold"/>
                <a:cs typeface="Arial Bold"/>
                <a:sym typeface="Arial Bold"/>
              </a:rPr>
              <a:t>Code Blooded</a:t>
            </a:r>
          </a:p>
        </p:txBody>
      </p:sp>
      <p:grpSp>
        <p:nvGrpSpPr>
          <p:cNvPr id="8" name="Group 8"/>
          <p:cNvGrpSpPr/>
          <p:nvPr/>
        </p:nvGrpSpPr>
        <p:grpSpPr>
          <a:xfrm>
            <a:off x="363530" y="208583"/>
            <a:ext cx="2309154" cy="1438427"/>
            <a:chOff x="0" y="0"/>
            <a:chExt cx="3078872" cy="1917902"/>
          </a:xfrm>
        </p:grpSpPr>
        <p:sp>
          <p:nvSpPr>
            <p:cNvPr id="9" name="Freeform 9"/>
            <p:cNvSpPr/>
            <p:nvPr/>
          </p:nvSpPr>
          <p:spPr>
            <a:xfrm>
              <a:off x="0" y="0"/>
              <a:ext cx="3078872" cy="1917902"/>
            </a:xfrm>
            <a:custGeom>
              <a:avLst/>
              <a:gdLst/>
              <a:ahLst/>
              <a:cxnLst/>
              <a:rect l="l" t="t" r="r" b="b"/>
              <a:pathLst>
                <a:path w="3078872" h="1917902">
                  <a:moveTo>
                    <a:pt x="0" y="0"/>
                  </a:moveTo>
                  <a:lnTo>
                    <a:pt x="3078872" y="0"/>
                  </a:lnTo>
                  <a:lnTo>
                    <a:pt x="3078872" y="1917902"/>
                  </a:lnTo>
                  <a:lnTo>
                    <a:pt x="0" y="19179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430673" y="484142"/>
              <a:ext cx="2217527" cy="923329"/>
            </a:xfrm>
            <a:prstGeom prst="rect">
              <a:avLst/>
            </a:prstGeom>
          </p:spPr>
          <p:txBody>
            <a:bodyPr lIns="0" tIns="0" rIns="0" bIns="0" rtlCol="0" anchor="t">
              <a:spAutoFit/>
            </a:bodyPr>
            <a:lstStyle/>
            <a:p>
              <a:pPr algn="ctr">
                <a:lnSpc>
                  <a:spcPts val="2719"/>
                </a:lnSpc>
              </a:pPr>
              <a:r>
                <a:rPr lang="en-US" sz="2266" b="1" dirty="0">
                  <a:solidFill>
                    <a:srgbClr val="000000"/>
                  </a:solidFill>
                  <a:latin typeface="Arial Bold"/>
                  <a:ea typeface="Arial Bold"/>
                  <a:cs typeface="Arial Bold"/>
                  <a:sym typeface="Arial Bold"/>
                </a:rPr>
                <a:t>Code Blooded</a:t>
              </a:r>
            </a:p>
          </p:txBody>
        </p:sp>
      </p:grpSp>
      <p:sp>
        <p:nvSpPr>
          <p:cNvPr id="11" name="Freeform 11"/>
          <p:cNvSpPr/>
          <p:nvPr/>
        </p:nvSpPr>
        <p:spPr>
          <a:xfrm>
            <a:off x="499596" y="2043968"/>
            <a:ext cx="548688" cy="548688"/>
          </a:xfrm>
          <a:custGeom>
            <a:avLst/>
            <a:gdLst/>
            <a:ahLst/>
            <a:cxnLst/>
            <a:rect l="l" t="t" r="r" b="b"/>
            <a:pathLst>
              <a:path w="548688" h="548688">
                <a:moveTo>
                  <a:pt x="0" y="0"/>
                </a:moveTo>
                <a:lnTo>
                  <a:pt x="548688" y="0"/>
                </a:lnTo>
                <a:lnTo>
                  <a:pt x="548688" y="548688"/>
                </a:lnTo>
                <a:lnTo>
                  <a:pt x="0" y="548688"/>
                </a:lnTo>
                <a:lnTo>
                  <a:pt x="0" y="0"/>
                </a:lnTo>
                <a:close/>
              </a:path>
            </a:pathLst>
          </a:custGeom>
          <a:blipFill>
            <a:blip r:embed="rId5"/>
            <a:stretch>
              <a:fillRect/>
            </a:stretch>
          </a:blipFill>
        </p:spPr>
      </p:sp>
      <p:sp>
        <p:nvSpPr>
          <p:cNvPr id="12" name="Freeform 12"/>
          <p:cNvSpPr/>
          <p:nvPr/>
        </p:nvSpPr>
        <p:spPr>
          <a:xfrm>
            <a:off x="10608770" y="8505438"/>
            <a:ext cx="6134542" cy="1480752"/>
          </a:xfrm>
          <a:custGeom>
            <a:avLst/>
            <a:gdLst/>
            <a:ahLst/>
            <a:cxnLst/>
            <a:rect l="l" t="t" r="r" b="b"/>
            <a:pathLst>
              <a:path w="6134542" h="1480752">
                <a:moveTo>
                  <a:pt x="0" y="0"/>
                </a:moveTo>
                <a:lnTo>
                  <a:pt x="6134542" y="0"/>
                </a:lnTo>
                <a:lnTo>
                  <a:pt x="6134542" y="1480752"/>
                </a:lnTo>
                <a:lnTo>
                  <a:pt x="0" y="1480752"/>
                </a:lnTo>
                <a:lnTo>
                  <a:pt x="0" y="0"/>
                </a:lnTo>
                <a:close/>
              </a:path>
            </a:pathLst>
          </a:custGeom>
          <a:blipFill>
            <a:blip r:embed="rId6"/>
            <a:stretch>
              <a:fillRect/>
            </a:stretch>
          </a:blipFill>
        </p:spPr>
      </p:sp>
      <p:sp>
        <p:nvSpPr>
          <p:cNvPr id="13" name="Freeform 13"/>
          <p:cNvSpPr/>
          <p:nvPr/>
        </p:nvSpPr>
        <p:spPr>
          <a:xfrm>
            <a:off x="10608770" y="2791256"/>
            <a:ext cx="5366561" cy="5511810"/>
          </a:xfrm>
          <a:custGeom>
            <a:avLst/>
            <a:gdLst/>
            <a:ahLst/>
            <a:cxnLst/>
            <a:rect l="l" t="t" r="r" b="b"/>
            <a:pathLst>
              <a:path w="5366561" h="5511810">
                <a:moveTo>
                  <a:pt x="0" y="0"/>
                </a:moveTo>
                <a:lnTo>
                  <a:pt x="5366561" y="0"/>
                </a:lnTo>
                <a:lnTo>
                  <a:pt x="5366561" y="5511810"/>
                </a:lnTo>
                <a:lnTo>
                  <a:pt x="0" y="5511810"/>
                </a:lnTo>
                <a:lnTo>
                  <a:pt x="0" y="0"/>
                </a:lnTo>
                <a:close/>
              </a:path>
            </a:pathLst>
          </a:custGeom>
          <a:blipFill>
            <a:blip r:embed="rId7"/>
            <a:stretch>
              <a:fillRect/>
            </a:stretch>
          </a:blipFill>
        </p:spPr>
      </p:sp>
      <p:sp>
        <p:nvSpPr>
          <p:cNvPr id="14" name="Freeform 14"/>
          <p:cNvSpPr/>
          <p:nvPr/>
        </p:nvSpPr>
        <p:spPr>
          <a:xfrm>
            <a:off x="10608770" y="2015739"/>
            <a:ext cx="576917" cy="576917"/>
          </a:xfrm>
          <a:custGeom>
            <a:avLst/>
            <a:gdLst/>
            <a:ahLst/>
            <a:cxnLst/>
            <a:rect l="l" t="t" r="r" b="b"/>
            <a:pathLst>
              <a:path w="576917" h="576917">
                <a:moveTo>
                  <a:pt x="0" y="0"/>
                </a:moveTo>
                <a:lnTo>
                  <a:pt x="576916" y="0"/>
                </a:lnTo>
                <a:lnTo>
                  <a:pt x="576916" y="576917"/>
                </a:lnTo>
                <a:lnTo>
                  <a:pt x="0" y="576917"/>
                </a:lnTo>
                <a:lnTo>
                  <a:pt x="0" y="0"/>
                </a:lnTo>
                <a:close/>
              </a:path>
            </a:pathLst>
          </a:custGeom>
          <a:blipFill>
            <a:blip r:embed="rId8"/>
            <a:stretch>
              <a:fillRect/>
            </a:stretch>
          </a:blipFill>
        </p:spPr>
      </p:sp>
      <p:sp>
        <p:nvSpPr>
          <p:cNvPr id="15" name="TextBox 15"/>
          <p:cNvSpPr txBox="1"/>
          <p:nvPr/>
        </p:nvSpPr>
        <p:spPr>
          <a:xfrm>
            <a:off x="1190472" y="2154506"/>
            <a:ext cx="5372514"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References</a:t>
            </a:r>
          </a:p>
        </p:txBody>
      </p:sp>
      <p:sp>
        <p:nvSpPr>
          <p:cNvPr id="16" name="TextBox 16"/>
          <p:cNvSpPr txBox="1"/>
          <p:nvPr/>
        </p:nvSpPr>
        <p:spPr>
          <a:xfrm>
            <a:off x="281451" y="2772206"/>
            <a:ext cx="9058420" cy="6953250"/>
          </a:xfrm>
          <a:prstGeom prst="rect">
            <a:avLst/>
          </a:prstGeom>
        </p:spPr>
        <p:txBody>
          <a:bodyPr lIns="0" tIns="0" rIns="0" bIns="0" rtlCol="0" anchor="t">
            <a:spAutoFit/>
          </a:bodyPr>
          <a:lstStyle/>
          <a:p>
            <a:pPr algn="l">
              <a:lnSpc>
                <a:spcPts val="2160"/>
              </a:lnSpc>
            </a:pPr>
            <a:r>
              <a:rPr lang="en-US" sz="1800" b="1">
                <a:solidFill>
                  <a:srgbClr val="000000"/>
                </a:solidFill>
                <a:latin typeface="Arial Bold"/>
                <a:ea typeface="Arial Bold"/>
                <a:cs typeface="Arial Bold"/>
                <a:sym typeface="Arial Bold"/>
              </a:rPr>
              <a:t>   Books</a:t>
            </a:r>
          </a:p>
          <a:p>
            <a:pPr marL="388620" lvl="1" indent="-194310" algn="l">
              <a:lnSpc>
                <a:spcPts val="2160"/>
              </a:lnSpc>
              <a:buFont typeface="Arial"/>
              <a:buChar char="•"/>
            </a:pPr>
            <a:r>
              <a:rPr lang="en-US" sz="1800">
                <a:solidFill>
                  <a:srgbClr val="000000"/>
                </a:solidFill>
                <a:latin typeface="Arial"/>
                <a:ea typeface="Arial"/>
                <a:cs typeface="Arial"/>
                <a:sym typeface="Arial"/>
              </a:rPr>
              <a:t>Hansen I. A., Pachl J. (eds.). Railway Timetabling and O</a:t>
            </a:r>
            <a:r>
              <a:rPr lang="en-US" sz="1800" u="none">
                <a:solidFill>
                  <a:srgbClr val="000000"/>
                </a:solidFill>
                <a:latin typeface="Arial"/>
                <a:ea typeface="Arial"/>
                <a:cs typeface="Arial"/>
                <a:sym typeface="Arial"/>
              </a:rPr>
              <a:t>p</a:t>
            </a:r>
            <a:r>
              <a:rPr lang="en-US" sz="1800">
                <a:solidFill>
                  <a:srgbClr val="000000"/>
                </a:solidFill>
                <a:latin typeface="Arial"/>
                <a:ea typeface="Arial"/>
                <a:cs typeface="Arial"/>
                <a:sym typeface="Arial"/>
              </a:rPr>
              <a:t>e</a:t>
            </a:r>
            <a:r>
              <a:rPr lang="en-US" sz="1800" u="none">
                <a:solidFill>
                  <a:srgbClr val="000000"/>
                </a:solidFill>
                <a:latin typeface="Arial"/>
                <a:ea typeface="Arial"/>
                <a:cs typeface="Arial"/>
                <a:sym typeface="Arial"/>
              </a:rPr>
              <a:t>r</a:t>
            </a:r>
            <a:r>
              <a:rPr lang="en-US" sz="1800">
                <a:solidFill>
                  <a:srgbClr val="000000"/>
                </a:solidFill>
                <a:latin typeface="Arial"/>
                <a:ea typeface="Arial"/>
                <a:cs typeface="Arial"/>
                <a:sym typeface="Arial"/>
              </a:rPr>
              <a:t>a</a:t>
            </a:r>
            <a:r>
              <a:rPr lang="en-US" sz="1800" u="none">
                <a:solidFill>
                  <a:srgbClr val="000000"/>
                </a:solidFill>
                <a:latin typeface="Arial"/>
                <a:ea typeface="Arial"/>
                <a:cs typeface="Arial"/>
                <a:sym typeface="Arial"/>
              </a:rPr>
              <a:t>tions</a:t>
            </a:r>
            <a:r>
              <a:rPr lang="en-US" sz="1800">
                <a:solidFill>
                  <a:srgbClr val="000000"/>
                </a:solidFill>
                <a:latin typeface="Arial"/>
                <a:ea typeface="Arial"/>
                <a:cs typeface="Arial"/>
                <a:sym typeface="Arial"/>
              </a:rPr>
              <a:t>: A</a:t>
            </a:r>
            <a:r>
              <a:rPr lang="en-US" sz="1800" u="none">
                <a:solidFill>
                  <a:srgbClr val="000000"/>
                </a:solidFill>
                <a:latin typeface="Arial"/>
                <a:ea typeface="Arial"/>
                <a:cs typeface="Arial"/>
                <a:sym typeface="Arial"/>
              </a:rPr>
              <a:t>nal</a:t>
            </a:r>
            <a:r>
              <a:rPr lang="en-US" sz="1800">
                <a:solidFill>
                  <a:srgbClr val="000000"/>
                </a:solidFill>
                <a:latin typeface="Arial"/>
                <a:ea typeface="Arial"/>
                <a:cs typeface="Arial"/>
                <a:sym typeface="Arial"/>
              </a:rPr>
              <a:t>y</a:t>
            </a:r>
            <a:r>
              <a:rPr lang="en-US" sz="1800" u="none">
                <a:solidFill>
                  <a:srgbClr val="000000"/>
                </a:solidFill>
                <a:latin typeface="Arial"/>
                <a:ea typeface="Arial"/>
                <a:cs typeface="Arial"/>
                <a:sym typeface="Arial"/>
              </a:rPr>
              <a:t>s</a:t>
            </a:r>
            <a:r>
              <a:rPr lang="en-US" sz="1800">
                <a:solidFill>
                  <a:srgbClr val="000000"/>
                </a:solidFill>
                <a:latin typeface="Arial"/>
                <a:ea typeface="Arial"/>
                <a:cs typeface="Arial"/>
                <a:sym typeface="Arial"/>
              </a:rPr>
              <a:t>is, Modelling, Optimisation, Simulation, P</a:t>
            </a:r>
            <a:r>
              <a:rPr lang="en-US" sz="1800" u="none">
                <a:solidFill>
                  <a:srgbClr val="000000"/>
                </a:solidFill>
                <a:latin typeface="Arial"/>
                <a:ea typeface="Arial"/>
                <a:cs typeface="Arial"/>
                <a:sym typeface="Arial"/>
              </a:rPr>
              <a:t>e</a:t>
            </a:r>
            <a:r>
              <a:rPr lang="en-US" sz="1800">
                <a:solidFill>
                  <a:srgbClr val="000000"/>
                </a:solidFill>
                <a:latin typeface="Arial"/>
                <a:ea typeface="Arial"/>
                <a:cs typeface="Arial"/>
                <a:sym typeface="Arial"/>
              </a:rPr>
              <a:t>rf</a:t>
            </a:r>
            <a:r>
              <a:rPr lang="en-US" sz="1800" u="none">
                <a:solidFill>
                  <a:srgbClr val="000000"/>
                </a:solidFill>
                <a:latin typeface="Arial"/>
                <a:ea typeface="Arial"/>
                <a:cs typeface="Arial"/>
                <a:sym typeface="Arial"/>
              </a:rPr>
              <a:t>or</a:t>
            </a:r>
            <a:r>
              <a:rPr lang="en-US" sz="1800">
                <a:solidFill>
                  <a:srgbClr val="000000"/>
                </a:solidFill>
                <a:latin typeface="Arial"/>
                <a:ea typeface="Arial"/>
                <a:cs typeface="Arial"/>
                <a:sym typeface="Arial"/>
              </a:rPr>
              <a:t>man</a:t>
            </a:r>
            <a:r>
              <a:rPr lang="en-US" sz="1800" u="none">
                <a:solidFill>
                  <a:srgbClr val="000000"/>
                </a:solidFill>
                <a:latin typeface="Arial"/>
                <a:ea typeface="Arial"/>
                <a:cs typeface="Arial"/>
                <a:sym typeface="Arial"/>
              </a:rPr>
              <a:t>ce</a:t>
            </a:r>
            <a:r>
              <a:rPr lang="en-US" sz="1800">
                <a:solidFill>
                  <a:srgbClr val="000000"/>
                </a:solidFill>
                <a:latin typeface="Arial"/>
                <a:ea typeface="Arial"/>
                <a:cs typeface="Arial"/>
                <a:sym typeface="Arial"/>
              </a:rPr>
              <a:t> Ev</a:t>
            </a:r>
            <a:r>
              <a:rPr lang="en-US" sz="1800" u="none">
                <a:solidFill>
                  <a:srgbClr val="000000"/>
                </a:solidFill>
                <a:latin typeface="Arial"/>
                <a:ea typeface="Arial"/>
                <a:cs typeface="Arial"/>
                <a:sym typeface="Arial"/>
              </a:rPr>
              <a:t>a</a:t>
            </a:r>
            <a:r>
              <a:rPr lang="en-US" sz="1800">
                <a:solidFill>
                  <a:srgbClr val="000000"/>
                </a:solidFill>
                <a:latin typeface="Arial"/>
                <a:ea typeface="Arial"/>
                <a:cs typeface="Arial"/>
                <a:sym typeface="Arial"/>
              </a:rPr>
              <a:t>l</a:t>
            </a:r>
            <a:r>
              <a:rPr lang="en-US" sz="1800" u="none">
                <a:solidFill>
                  <a:srgbClr val="000000"/>
                </a:solidFill>
                <a:latin typeface="Arial"/>
                <a:ea typeface="Arial"/>
                <a:cs typeface="Arial"/>
                <a:sym typeface="Arial"/>
              </a:rPr>
              <a:t>uation</a:t>
            </a:r>
            <a:r>
              <a:rPr lang="en-US" sz="1800">
                <a:solidFill>
                  <a:srgbClr val="000000"/>
                </a:solidFill>
                <a:latin typeface="Arial"/>
                <a:ea typeface="Arial"/>
                <a:cs typeface="Arial"/>
                <a:sym typeface="Arial"/>
              </a:rPr>
              <a:t>. Eu</a:t>
            </a:r>
            <a:r>
              <a:rPr lang="en-US" sz="1800" u="none">
                <a:solidFill>
                  <a:srgbClr val="000000"/>
                </a:solidFill>
                <a:latin typeface="Arial"/>
                <a:ea typeface="Arial"/>
                <a:cs typeface="Arial"/>
                <a:sym typeface="Arial"/>
              </a:rPr>
              <a:t>rail</a:t>
            </a:r>
            <a:r>
              <a:rPr lang="en-US" sz="1800">
                <a:solidFill>
                  <a:srgbClr val="000000"/>
                </a:solidFill>
                <a:latin typeface="Arial"/>
                <a:ea typeface="Arial"/>
                <a:cs typeface="Arial"/>
                <a:sym typeface="Arial"/>
              </a:rPr>
              <a:t>p</a:t>
            </a:r>
            <a:r>
              <a:rPr lang="en-US" sz="1800" u="none">
                <a:solidFill>
                  <a:srgbClr val="000000"/>
                </a:solidFill>
                <a:latin typeface="Arial"/>
                <a:ea typeface="Arial"/>
                <a:cs typeface="Arial"/>
                <a:sym typeface="Arial"/>
              </a:rPr>
              <a:t>re</a:t>
            </a:r>
            <a:r>
              <a:rPr lang="en-US" sz="1800">
                <a:solidFill>
                  <a:srgbClr val="000000"/>
                </a:solidFill>
                <a:latin typeface="Arial"/>
                <a:ea typeface="Arial"/>
                <a:cs typeface="Arial"/>
                <a:sym typeface="Arial"/>
              </a:rPr>
              <a:t>ss, 20</a:t>
            </a:r>
            <a:r>
              <a:rPr lang="en-US" sz="1800" u="none">
                <a:solidFill>
                  <a:srgbClr val="000000"/>
                </a:solidFill>
                <a:latin typeface="Arial"/>
                <a:ea typeface="Arial"/>
                <a:cs typeface="Arial"/>
                <a:sym typeface="Arial"/>
              </a:rPr>
              <a:t>14 -ch. 6, pp. 145–188, 17-18 Oct. 2025.</a:t>
            </a:r>
          </a:p>
          <a:p>
            <a:pPr algn="l">
              <a:lnSpc>
                <a:spcPts val="2160"/>
              </a:lnSpc>
            </a:pPr>
            <a:endParaRPr lang="en-US" sz="1800" u="none">
              <a:solidFill>
                <a:srgbClr val="000000"/>
              </a:solidFill>
              <a:latin typeface="Arial"/>
              <a:ea typeface="Arial"/>
              <a:cs typeface="Arial"/>
              <a:sym typeface="Arial"/>
            </a:endParaRPr>
          </a:p>
          <a:p>
            <a:pPr marL="388620" lvl="1" indent="-194310" algn="l">
              <a:lnSpc>
                <a:spcPts val="2160"/>
              </a:lnSpc>
              <a:buFont typeface="Arial"/>
              <a:buChar char="•"/>
            </a:pPr>
            <a:r>
              <a:rPr lang="en-US" sz="1800">
                <a:solidFill>
                  <a:srgbClr val="000000"/>
                </a:solidFill>
                <a:latin typeface="Arial"/>
                <a:ea typeface="Arial"/>
                <a:cs typeface="Arial"/>
                <a:sym typeface="Arial"/>
              </a:rPr>
              <a:t>Patty B. W. (ed.). Handbook of Operations Research Applications at Railroads. Springer, I</a:t>
            </a:r>
            <a:r>
              <a:rPr lang="en-US" sz="1800" u="none">
                <a:solidFill>
                  <a:srgbClr val="000000"/>
                </a:solidFill>
                <a:latin typeface="Arial"/>
                <a:ea typeface="Arial"/>
                <a:cs typeface="Arial"/>
                <a:sym typeface="Arial"/>
              </a:rPr>
              <a:t>nte</a:t>
            </a:r>
            <a:r>
              <a:rPr lang="en-US" sz="1800">
                <a:solidFill>
                  <a:srgbClr val="000000"/>
                </a:solidFill>
                <a:latin typeface="Arial"/>
                <a:ea typeface="Arial"/>
                <a:cs typeface="Arial"/>
                <a:sym typeface="Arial"/>
              </a:rPr>
              <a:t>r</a:t>
            </a:r>
            <a:r>
              <a:rPr lang="en-US" sz="1800" u="none">
                <a:solidFill>
                  <a:srgbClr val="000000"/>
                </a:solidFill>
                <a:latin typeface="Arial"/>
                <a:ea typeface="Arial"/>
                <a:cs typeface="Arial"/>
                <a:sym typeface="Arial"/>
              </a:rPr>
              <a:t>nati</a:t>
            </a:r>
            <a:r>
              <a:rPr lang="en-US" sz="1800">
                <a:solidFill>
                  <a:srgbClr val="000000"/>
                </a:solidFill>
                <a:latin typeface="Arial"/>
                <a:ea typeface="Arial"/>
                <a:cs typeface="Arial"/>
                <a:sym typeface="Arial"/>
              </a:rPr>
              <a:t>onal Series in Operations Research &amp; Management Science, 2015 - ch. 12, pp. 301–348, 18-19 Oct 2025.</a:t>
            </a:r>
          </a:p>
          <a:p>
            <a:pPr algn="l">
              <a:lnSpc>
                <a:spcPts val="2160"/>
              </a:lnSpc>
            </a:pPr>
            <a:endParaRPr lang="en-US" sz="1800">
              <a:solidFill>
                <a:srgbClr val="000000"/>
              </a:solidFill>
              <a:latin typeface="Arial"/>
              <a:ea typeface="Arial"/>
              <a:cs typeface="Arial"/>
              <a:sym typeface="Arial"/>
            </a:endParaRPr>
          </a:p>
          <a:p>
            <a:pPr algn="l">
              <a:lnSpc>
                <a:spcPts val="2160"/>
              </a:lnSpc>
            </a:pPr>
            <a:r>
              <a:rPr lang="en-US" sz="1800" b="1" u="none">
                <a:solidFill>
                  <a:srgbClr val="000000"/>
                </a:solidFill>
                <a:latin typeface="Arial Bold"/>
                <a:ea typeface="Arial Bold"/>
                <a:cs typeface="Arial Bold"/>
                <a:sym typeface="Arial Bold"/>
              </a:rPr>
              <a:t>   IEEE papers</a:t>
            </a:r>
          </a:p>
          <a:p>
            <a:pPr marL="388620" lvl="1" indent="-194310" algn="l">
              <a:lnSpc>
                <a:spcPts val="2160"/>
              </a:lnSpc>
              <a:buFont typeface="Arial"/>
              <a:buChar char="•"/>
            </a:pPr>
            <a:r>
              <a:rPr lang="en-US" sz="1800" u="none">
                <a:solidFill>
                  <a:srgbClr val="000000"/>
                </a:solidFill>
                <a:latin typeface="Arial"/>
                <a:ea typeface="Arial"/>
                <a:cs typeface="Arial"/>
                <a:sym typeface="Arial"/>
              </a:rPr>
              <a:t>Versluis N. D., Quaglietta E., Goverde R. M. P., Pellegrini P., Rodriguez J., “Real-time railway traffic management under moving-block signalling: A literature review and research agenda.” IEEE Transactions on Intelligent Transportation Systems, 2024.</a:t>
            </a:r>
          </a:p>
          <a:p>
            <a:pPr algn="l">
              <a:lnSpc>
                <a:spcPts val="2160"/>
              </a:lnSpc>
            </a:pPr>
            <a:endParaRPr lang="en-US" sz="1800" u="none">
              <a:solidFill>
                <a:srgbClr val="000000"/>
              </a:solidFill>
              <a:latin typeface="Arial"/>
              <a:ea typeface="Arial"/>
              <a:cs typeface="Arial"/>
              <a:sym typeface="Arial"/>
            </a:endParaRPr>
          </a:p>
          <a:p>
            <a:pPr marL="388620" lvl="1" indent="-194310" algn="l">
              <a:lnSpc>
                <a:spcPts val="2160"/>
              </a:lnSpc>
              <a:buFont typeface="Arial"/>
              <a:buChar char="•"/>
            </a:pPr>
            <a:r>
              <a:rPr lang="en-US" sz="1800" u="none">
                <a:solidFill>
                  <a:srgbClr val="000000"/>
                </a:solidFill>
                <a:latin typeface="Arial"/>
                <a:ea typeface="Arial"/>
                <a:cs typeface="Arial"/>
                <a:sym typeface="Arial"/>
              </a:rPr>
              <a:t>Zhang Y., Luan X., Corman F., Li K., “Distributed optimization for real-time railway traffic management.” IEEE IFAC-Papers online, vol. 51, no. 9, pp. 337–342, 15-16, Oct. 2025</a:t>
            </a:r>
          </a:p>
          <a:p>
            <a:pPr algn="l">
              <a:lnSpc>
                <a:spcPts val="2160"/>
              </a:lnSpc>
            </a:pPr>
            <a:endParaRPr lang="en-US" sz="1800" u="none">
              <a:solidFill>
                <a:srgbClr val="000000"/>
              </a:solidFill>
              <a:latin typeface="Arial"/>
              <a:ea typeface="Arial"/>
              <a:cs typeface="Arial"/>
              <a:sym typeface="Arial"/>
            </a:endParaRPr>
          </a:p>
          <a:p>
            <a:pPr algn="l">
              <a:lnSpc>
                <a:spcPts val="2160"/>
              </a:lnSpc>
            </a:pPr>
            <a:r>
              <a:rPr lang="en-US" sz="1800" b="1" u="none">
                <a:solidFill>
                  <a:srgbClr val="000000"/>
                </a:solidFill>
                <a:latin typeface="Arial Bold"/>
                <a:ea typeface="Arial Bold"/>
                <a:cs typeface="Arial Bold"/>
                <a:sym typeface="Arial Bold"/>
              </a:rPr>
              <a:t>   Articles</a:t>
            </a:r>
          </a:p>
          <a:p>
            <a:pPr marL="388620" lvl="1" indent="-194310" algn="l">
              <a:lnSpc>
                <a:spcPts val="2160"/>
              </a:lnSpc>
              <a:buFont typeface="Arial"/>
              <a:buChar char="•"/>
            </a:pPr>
            <a:r>
              <a:rPr lang="en-US" sz="1800" u="none">
                <a:solidFill>
                  <a:srgbClr val="000000"/>
                </a:solidFill>
                <a:latin typeface="Arial"/>
                <a:ea typeface="Arial"/>
                <a:cs typeface="Arial"/>
                <a:sym typeface="Arial"/>
              </a:rPr>
              <a:t>TRL (Transport Research Laboratory), “Options for capacity measures and metrics.” Office of Rail and Road (UK) Technical Report, 2014.</a:t>
            </a:r>
          </a:p>
          <a:p>
            <a:pPr algn="l">
              <a:lnSpc>
                <a:spcPts val="2160"/>
              </a:lnSpc>
            </a:pPr>
            <a:endParaRPr lang="en-US" sz="1800" u="none">
              <a:solidFill>
                <a:srgbClr val="000000"/>
              </a:solidFill>
              <a:latin typeface="Arial"/>
              <a:ea typeface="Arial"/>
              <a:cs typeface="Arial"/>
              <a:sym typeface="Arial"/>
            </a:endParaRPr>
          </a:p>
          <a:p>
            <a:pPr marL="388620" lvl="1" indent="-194310" algn="l">
              <a:lnSpc>
                <a:spcPts val="2160"/>
              </a:lnSpc>
              <a:buFont typeface="Arial"/>
              <a:buChar char="•"/>
            </a:pPr>
            <a:r>
              <a:rPr lang="en-US" sz="1800" u="none">
                <a:solidFill>
                  <a:srgbClr val="000000"/>
                </a:solidFill>
                <a:latin typeface="Arial"/>
                <a:ea typeface="Arial"/>
                <a:cs typeface="Arial"/>
                <a:sym typeface="Arial"/>
              </a:rPr>
              <a:t>Sangphong O., Siridhara S., Ratanavaraha V., “Determining critical rail line blocks and minimum train headways for equal and unequal block lengths and various train speed scenarios.” Engineering Journal, vol. 21, no. 3, pp. 281–296, 15 Oct. 2025.</a:t>
            </a:r>
          </a:p>
          <a:p>
            <a:pPr algn="l">
              <a:lnSpc>
                <a:spcPts val="2160"/>
              </a:lnSpc>
            </a:pPr>
            <a:endParaRPr lang="en-US" sz="1800" u="none">
              <a:solidFill>
                <a:srgbClr val="000000"/>
              </a:solidFill>
              <a:latin typeface="Arial"/>
              <a:ea typeface="Arial"/>
              <a:cs typeface="Arial"/>
              <a:sym typeface="Arial"/>
            </a:endParaRPr>
          </a:p>
        </p:txBody>
      </p:sp>
      <p:sp>
        <p:nvSpPr>
          <p:cNvPr id="17" name="TextBox 17"/>
          <p:cNvSpPr txBox="1"/>
          <p:nvPr/>
        </p:nvSpPr>
        <p:spPr>
          <a:xfrm>
            <a:off x="11299646" y="2075598"/>
            <a:ext cx="5372514" cy="438150"/>
          </a:xfrm>
          <a:prstGeom prst="rect">
            <a:avLst/>
          </a:prstGeom>
        </p:spPr>
        <p:txBody>
          <a:bodyPr lIns="0" tIns="0" rIns="0" bIns="0" rtlCol="0" anchor="t">
            <a:spAutoFit/>
          </a:bodyPr>
          <a:lstStyle/>
          <a:p>
            <a:pPr algn="just">
              <a:lnSpc>
                <a:spcPts val="3360"/>
              </a:lnSpc>
            </a:pPr>
            <a:r>
              <a:rPr lang="en-US" sz="2800" b="1" u="sng">
                <a:solidFill>
                  <a:srgbClr val="000000"/>
                </a:solidFill>
                <a:latin typeface="Arial Bold"/>
                <a:ea typeface="Arial Bold"/>
                <a:cs typeface="Arial Bold"/>
                <a:sym typeface="Arial Bold"/>
              </a:rPr>
              <a:t>Key Research Insights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1056</Words>
  <Application>Microsoft Office PowerPoint</Application>
  <PresentationFormat>Custom</PresentationFormat>
  <Paragraphs>115</Paragraphs>
  <Slides>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Calibri</vt:lpstr>
      <vt:lpstr>Arimo Bold</vt:lpstr>
      <vt:lpstr>Times New Roman Bold</vt:lpstr>
      <vt:lpstr>Arial Bold</vt:lpstr>
      <vt:lpstr>Arial</vt:lpstr>
      <vt:lpstr>Garamond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Problem Statement ID – Problem Statement Title- Theme- PS Category- Software/Hardware Team ID- Team Name (Registered on portal)</dc:title>
  <dc:creator>Abdurrahman Qureshi</dc:creator>
  <cp:lastModifiedBy>Abdurrahman Qureshi</cp:lastModifiedBy>
  <cp:revision>4</cp:revision>
  <dcterms:created xsi:type="dcterms:W3CDTF">2006-08-16T00:00:00Z</dcterms:created>
  <dcterms:modified xsi:type="dcterms:W3CDTF">2025-10-04T10:47:53Z</dcterms:modified>
  <dc:identifier>DAGzfmjGcqc</dc:identifier>
</cp:coreProperties>
</file>